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handoutMasterIdLst>
    <p:handoutMasterId r:id="rId16"/>
  </p:handoutMasterIdLst>
  <p:sldIdLst>
    <p:sldId id="279" r:id="rId2"/>
    <p:sldId id="292" r:id="rId3"/>
    <p:sldId id="293" r:id="rId4"/>
    <p:sldId id="294" r:id="rId5"/>
    <p:sldId id="295" r:id="rId6"/>
    <p:sldId id="281" r:id="rId7"/>
    <p:sldId id="291" r:id="rId8"/>
    <p:sldId id="284" r:id="rId9"/>
    <p:sldId id="287" r:id="rId10"/>
    <p:sldId id="288" r:id="rId11"/>
    <p:sldId id="289" r:id="rId12"/>
    <p:sldId id="290" r:id="rId13"/>
    <p:sldId id="296"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C500"/>
    <a:srgbClr val="FFFBAD"/>
    <a:srgbClr val="0BDB1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85424" autoAdjust="0"/>
  </p:normalViewPr>
  <p:slideViewPr>
    <p:cSldViewPr snapToGrid="0" snapToObjects="1">
      <p:cViewPr varScale="1">
        <p:scale>
          <a:sx n="60" d="100"/>
          <a:sy n="60" d="100"/>
        </p:scale>
        <p:origin x="1602" y="66"/>
      </p:cViewPr>
      <p:guideLst>
        <p:guide orient="horz" pos="2160"/>
        <p:guide pos="2880"/>
      </p:guideLst>
    </p:cSldViewPr>
  </p:slideViewPr>
  <p:notesTextViewPr>
    <p:cViewPr>
      <p:scale>
        <a:sx n="100" d="100"/>
        <a:sy n="100" d="100"/>
      </p:scale>
      <p:origin x="0" y="0"/>
    </p:cViewPr>
  </p:notesTextViewPr>
  <p:sorterViewPr>
    <p:cViewPr>
      <p:scale>
        <a:sx n="130" d="100"/>
        <a:sy n="13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22DF50D-21D7-7F4E-8017-195F3FC74AC2}" type="datetimeFigureOut">
              <a:rPr lang="en-US" smtClean="0"/>
              <a:pPr/>
              <a:t>6/27/2017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6EC0993-5D4C-D840-8BBD-4837800D5D2B}" type="slidenum">
              <a:rPr lang="en-US" smtClean="0"/>
              <a:pPr/>
              <a:t>‹#›</a:t>
            </a:fld>
            <a:endParaRPr lang="en-US"/>
          </a:p>
        </p:txBody>
      </p:sp>
    </p:spTree>
    <p:extLst>
      <p:ext uri="{BB962C8B-B14F-4D97-AF65-F5344CB8AC3E}">
        <p14:creationId xmlns:p14="http://schemas.microsoft.com/office/powerpoint/2010/main" val="422248680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348E9A-9C9B-F845-9A60-0AEE82910B40}" type="datetimeFigureOut">
              <a:rPr lang="en-US" smtClean="0"/>
              <a:pPr/>
              <a:t>6/27/2017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6B7EDE-1D34-AF43-A72F-F106018D4F39}" type="slidenum">
              <a:rPr lang="en-US" smtClean="0"/>
              <a:pPr/>
              <a:t>‹#›</a:t>
            </a:fld>
            <a:endParaRPr lang="en-US"/>
          </a:p>
        </p:txBody>
      </p:sp>
    </p:spTree>
    <p:extLst>
      <p:ext uri="{BB962C8B-B14F-4D97-AF65-F5344CB8AC3E}">
        <p14:creationId xmlns:p14="http://schemas.microsoft.com/office/powerpoint/2010/main" val="292283684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Credit: Craig</a:t>
            </a:r>
            <a:r>
              <a:rPr lang="en-US" baseline="0" dirty="0" smtClean="0"/>
              <a:t> Douglas, Michigan State University</a:t>
            </a:r>
            <a:endParaRPr lang="en-US" dirty="0"/>
          </a:p>
        </p:txBody>
      </p:sp>
      <p:sp>
        <p:nvSpPr>
          <p:cNvPr id="4" name="Slide Number Placeholder 3"/>
          <p:cNvSpPr>
            <a:spLocks noGrp="1"/>
          </p:cNvSpPr>
          <p:nvPr>
            <p:ph type="sldNum" sz="quarter" idx="10"/>
          </p:nvPr>
        </p:nvSpPr>
        <p:spPr/>
        <p:txBody>
          <a:bodyPr/>
          <a:lstStyle/>
          <a:p>
            <a:fld id="{946B7EDE-1D34-AF43-A72F-F106018D4F39}" type="slidenum">
              <a:rPr lang="en-US" smtClean="0"/>
              <a:pPr/>
              <a:t>1</a:t>
            </a:fld>
            <a:endParaRPr lang="en-US"/>
          </a:p>
        </p:txBody>
      </p:sp>
    </p:spTree>
    <p:extLst>
      <p:ext uri="{BB962C8B-B14F-4D97-AF65-F5344CB8AC3E}">
        <p14:creationId xmlns:p14="http://schemas.microsoft.com/office/powerpoint/2010/main" val="29399164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Display slide 9-10 of the PPT for the Matter Change Question and repeat the process above.</a:t>
            </a:r>
          </a:p>
          <a:p>
            <a:endParaRPr lang="en-US" dirty="0"/>
          </a:p>
        </p:txBody>
      </p:sp>
      <p:sp>
        <p:nvSpPr>
          <p:cNvPr id="4" name="Slide Number Placeholder 3"/>
          <p:cNvSpPr>
            <a:spLocks noGrp="1"/>
          </p:cNvSpPr>
          <p:nvPr>
            <p:ph type="sldNum" sz="quarter" idx="10"/>
          </p:nvPr>
        </p:nvSpPr>
        <p:spPr/>
        <p:txBody>
          <a:bodyPr/>
          <a:lstStyle/>
          <a:p>
            <a:fld id="{946B7EDE-1D34-AF43-A72F-F106018D4F39}" type="slidenum">
              <a:rPr lang="en-US" smtClean="0"/>
              <a:pPr/>
              <a:t>10</a:t>
            </a:fld>
            <a:endParaRPr lang="en-US"/>
          </a:p>
        </p:txBody>
      </p:sp>
    </p:spTree>
    <p:extLst>
      <p:ext uri="{BB962C8B-B14F-4D97-AF65-F5344CB8AC3E}">
        <p14:creationId xmlns:p14="http://schemas.microsoft.com/office/powerpoint/2010/main" val="3801129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Display slide 11 of the PPT for the Energy Change Question and repeat the process above.</a:t>
            </a:r>
          </a:p>
          <a:p>
            <a:endParaRPr lang="en-US" dirty="0"/>
          </a:p>
        </p:txBody>
      </p:sp>
      <p:sp>
        <p:nvSpPr>
          <p:cNvPr id="4" name="Slide Number Placeholder 3"/>
          <p:cNvSpPr>
            <a:spLocks noGrp="1"/>
          </p:cNvSpPr>
          <p:nvPr>
            <p:ph type="sldNum" sz="quarter" idx="10"/>
          </p:nvPr>
        </p:nvSpPr>
        <p:spPr/>
        <p:txBody>
          <a:bodyPr/>
          <a:lstStyle/>
          <a:p>
            <a:fld id="{946B7EDE-1D34-AF43-A72F-F106018D4F39}" type="slidenum">
              <a:rPr lang="en-US" smtClean="0"/>
              <a:pPr/>
              <a:t>11</a:t>
            </a:fld>
            <a:endParaRPr lang="en-US"/>
          </a:p>
        </p:txBody>
      </p:sp>
    </p:spTree>
    <p:extLst>
      <p:ext uri="{BB962C8B-B14F-4D97-AF65-F5344CB8AC3E}">
        <p14:creationId xmlns:p14="http://schemas.microsoft.com/office/powerpoint/2010/main" val="21557801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Display slide 12 of the PPT for the final explanation. Have students check that their story includes each of the parts (matter movement, matter change, energy change, and matter movement). If students don’t have all four parts in their explanation, instruct them to add to their explanation using a different colored writing utensil.</a:t>
            </a:r>
            <a:r>
              <a:rPr lang="en-US" dirty="0" smtClean="0">
                <a:effectLst/>
              </a:rPr>
              <a:t> </a:t>
            </a:r>
            <a:endParaRPr lang="en-US" dirty="0"/>
          </a:p>
        </p:txBody>
      </p:sp>
      <p:sp>
        <p:nvSpPr>
          <p:cNvPr id="4" name="Slide Number Placeholder 3"/>
          <p:cNvSpPr>
            <a:spLocks noGrp="1"/>
          </p:cNvSpPr>
          <p:nvPr>
            <p:ph type="sldNum" sz="quarter" idx="10"/>
          </p:nvPr>
        </p:nvSpPr>
        <p:spPr/>
        <p:txBody>
          <a:bodyPr/>
          <a:lstStyle/>
          <a:p>
            <a:fld id="{946B7EDE-1D34-AF43-A72F-F106018D4F39}" type="slidenum">
              <a:rPr lang="en-US" smtClean="0"/>
              <a:pPr/>
              <a:t>12</a:t>
            </a:fld>
            <a:endParaRPr lang="en-US"/>
          </a:p>
        </p:txBody>
      </p:sp>
    </p:spTree>
    <p:extLst>
      <p:ext uri="{BB962C8B-B14F-4D97-AF65-F5344CB8AC3E}">
        <p14:creationId xmlns:p14="http://schemas.microsoft.com/office/powerpoint/2010/main" val="3775585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kern="1200" dirty="0" smtClean="0">
                <a:solidFill>
                  <a:schemeClr val="tx1"/>
                </a:solidFill>
                <a:effectLst/>
                <a:latin typeface="+mn-lt"/>
                <a:ea typeface="+mn-ea"/>
                <a:cs typeface="+mn-cs"/>
              </a:rPr>
              <a:t>Lead a discussion about how student ideas have changed over time.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Show slide 13 of the Grading the Explanations Tool for Ethanol Burning PPT. Have students look back over their process tools for this unit. </a:t>
            </a:r>
          </a:p>
          <a:p>
            <a:pPr lvl="0"/>
            <a:r>
              <a:rPr lang="en-US" sz="1200" kern="1200" dirty="0" smtClean="0">
                <a:solidFill>
                  <a:schemeClr val="tx1"/>
                </a:solidFill>
                <a:effectLst/>
                <a:latin typeface="+mn-lt"/>
                <a:ea typeface="+mn-ea"/>
                <a:cs typeface="+mn-cs"/>
              </a:rPr>
              <a:t>Have students consider how their ideas changed with regard to scale, movement, and carbon. </a:t>
            </a:r>
          </a:p>
          <a:p>
            <a:r>
              <a:rPr lang="en-US" sz="1200" kern="1200" dirty="0" smtClean="0">
                <a:solidFill>
                  <a:schemeClr val="tx1"/>
                </a:solidFill>
                <a:effectLst/>
                <a:latin typeface="+mn-lt"/>
                <a:ea typeface="+mn-ea"/>
                <a:cs typeface="+mn-cs"/>
              </a:rPr>
              <a:t>What do they know about ethanol burning now that they didn’t know before the investigation? </a:t>
            </a:r>
            <a:endParaRPr lang="en-US" dirty="0"/>
          </a:p>
        </p:txBody>
      </p:sp>
      <p:sp>
        <p:nvSpPr>
          <p:cNvPr id="4" name="Slide Number Placeholder 3"/>
          <p:cNvSpPr>
            <a:spLocks noGrp="1"/>
          </p:cNvSpPr>
          <p:nvPr>
            <p:ph type="sldNum" sz="quarter" idx="10"/>
          </p:nvPr>
        </p:nvSpPr>
        <p:spPr/>
        <p:txBody>
          <a:bodyPr/>
          <a:lstStyle/>
          <a:p>
            <a:fld id="{946B7EDE-1D34-AF43-A72F-F106018D4F39}" type="slidenum">
              <a:rPr lang="en-US" smtClean="0"/>
              <a:pPr/>
              <a:t>13</a:t>
            </a:fld>
            <a:endParaRPr lang="en-US"/>
          </a:p>
        </p:txBody>
      </p:sp>
    </p:spTree>
    <p:extLst>
      <p:ext uri="{BB962C8B-B14F-4D97-AF65-F5344CB8AC3E}">
        <p14:creationId xmlns:p14="http://schemas.microsoft.com/office/powerpoint/2010/main" val="106310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kern="1200" dirty="0" smtClean="0">
                <a:solidFill>
                  <a:schemeClr val="tx1"/>
                </a:solidFill>
                <a:effectLst/>
                <a:latin typeface="+mn-lt"/>
                <a:ea typeface="+mn-ea"/>
                <a:cs typeface="+mn-cs"/>
              </a:rPr>
              <a:t>Use the instructional model to show students where they are in the course of the unit.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Show slide 2 of the 4.1 Predictions about Ethanol Burning PPT. </a:t>
            </a:r>
            <a:endParaRPr lang="en-US" dirty="0"/>
          </a:p>
        </p:txBody>
      </p:sp>
      <p:sp>
        <p:nvSpPr>
          <p:cNvPr id="4" name="Slide Number Placeholder 3"/>
          <p:cNvSpPr>
            <a:spLocks noGrp="1"/>
          </p:cNvSpPr>
          <p:nvPr>
            <p:ph type="sldNum" sz="quarter" idx="10"/>
          </p:nvPr>
        </p:nvSpPr>
        <p:spPr/>
        <p:txBody>
          <a:bodyPr/>
          <a:lstStyle/>
          <a:p>
            <a:fld id="{946B7EDE-1D34-AF43-A72F-F106018D4F39}" type="slidenum">
              <a:rPr lang="en-US" smtClean="0"/>
              <a:pPr/>
              <a:t>2</a:t>
            </a:fld>
            <a:endParaRPr lang="en-US"/>
          </a:p>
        </p:txBody>
      </p:sp>
    </p:spTree>
    <p:extLst>
      <p:ext uri="{BB962C8B-B14F-4D97-AF65-F5344CB8AC3E}">
        <p14:creationId xmlns:p14="http://schemas.microsoft.com/office/powerpoint/2010/main" val="3816873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kern="1200" dirty="0" smtClean="0">
                <a:solidFill>
                  <a:schemeClr val="tx1"/>
                </a:solidFill>
                <a:effectLst/>
                <a:latin typeface="+mn-lt"/>
                <a:ea typeface="+mn-ea"/>
                <a:cs typeface="+mn-cs"/>
              </a:rPr>
              <a:t>Revisit students’ arguments about what happens to ethanol when it burns.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Show slide 3 of the Grading the Explanations Tool for Ethanol Burning PPT.</a:t>
            </a:r>
          </a:p>
          <a:p>
            <a:pPr lvl="0"/>
            <a:r>
              <a:rPr lang="en-US" sz="1200" kern="1200" dirty="0" smtClean="0">
                <a:solidFill>
                  <a:schemeClr val="tx1"/>
                </a:solidFill>
                <a:effectLst/>
                <a:latin typeface="+mn-lt"/>
                <a:ea typeface="+mn-ea"/>
                <a:cs typeface="+mn-cs"/>
              </a:rPr>
              <a:t>Tell students that this activity’s purpose is to develop explanations for what happens when ethanol burns. </a:t>
            </a:r>
          </a:p>
          <a:p>
            <a:pPr lvl="0"/>
            <a:r>
              <a:rPr lang="en-US" sz="1200" kern="1200" dirty="0" smtClean="0">
                <a:solidFill>
                  <a:schemeClr val="tx1"/>
                </a:solidFill>
                <a:effectLst/>
                <a:latin typeface="+mn-lt"/>
                <a:ea typeface="+mn-ea"/>
                <a:cs typeface="+mn-cs"/>
              </a:rPr>
              <a:t>Return each student’s copy of 4.3 Evidence-Based Arguments Tool for Ethanol Burning and have them review their arguments before they completed the molecular modeling activity. </a:t>
            </a:r>
          </a:p>
          <a:p>
            <a:r>
              <a:rPr lang="en-US" sz="1200" kern="1200" dirty="0" smtClean="0">
                <a:solidFill>
                  <a:schemeClr val="tx1"/>
                </a:solidFill>
                <a:effectLst/>
                <a:latin typeface="+mn-lt"/>
                <a:ea typeface="+mn-ea"/>
                <a:cs typeface="+mn-cs"/>
              </a:rPr>
              <a:t>Ask them to think about what they know now that they didn’t know then.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46B7EDE-1D34-AF43-A72F-F106018D4F39}" type="slidenum">
              <a:rPr lang="en-US" smtClean="0"/>
              <a:pPr/>
              <a:t>3</a:t>
            </a:fld>
            <a:endParaRPr lang="en-US"/>
          </a:p>
        </p:txBody>
      </p:sp>
    </p:spTree>
    <p:extLst>
      <p:ext uri="{BB962C8B-B14F-4D97-AF65-F5344CB8AC3E}">
        <p14:creationId xmlns:p14="http://schemas.microsoft.com/office/powerpoint/2010/main" val="370965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lvl="0"/>
            <a:r>
              <a:rPr lang="en-US" sz="1200" b="1" kern="1200" dirty="0" smtClean="0">
                <a:solidFill>
                  <a:schemeClr val="tx1"/>
                </a:solidFill>
                <a:effectLst/>
                <a:latin typeface="+mn-lt"/>
                <a:ea typeface="+mn-ea"/>
                <a:cs typeface="+mn-cs"/>
              </a:rPr>
              <a:t>Have students complete the Explanations process tool.</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Show slide 4 of the Grading the Explanations Tool for Ethanol Burning PPT. Give each student one copy of 4.5 Explanations Tool for Ethanol Burning. </a:t>
            </a:r>
          </a:p>
          <a:p>
            <a:pPr lvl="0"/>
            <a:r>
              <a:rPr lang="en-US" sz="1200" kern="1200" dirty="0" smtClean="0">
                <a:solidFill>
                  <a:schemeClr val="tx1"/>
                </a:solidFill>
                <a:effectLst/>
                <a:latin typeface="+mn-lt"/>
                <a:ea typeface="+mn-ea"/>
                <a:cs typeface="+mn-cs"/>
              </a:rPr>
              <a:t>Tell students that in this final step of the investigation, they will combine everything they learned about what happens when ethanol burns into one explanation. </a:t>
            </a:r>
          </a:p>
          <a:p>
            <a:pPr lvl="0"/>
            <a:r>
              <a:rPr lang="en-US" sz="1200" kern="1200" dirty="0" smtClean="0">
                <a:solidFill>
                  <a:schemeClr val="tx1"/>
                </a:solidFill>
                <a:effectLst/>
                <a:latin typeface="+mn-lt"/>
                <a:ea typeface="+mn-ea"/>
                <a:cs typeface="+mn-cs"/>
              </a:rPr>
              <a:t>Remind them to consider both their evidence from the investigation as well as what they learned in the molecular modeling activity to construct their explanations. </a:t>
            </a:r>
          </a:p>
          <a:p>
            <a:r>
              <a:rPr lang="en-US" sz="1200" kern="1200" dirty="0" smtClean="0">
                <a:solidFill>
                  <a:schemeClr val="tx1"/>
                </a:solidFill>
                <a:effectLst/>
                <a:latin typeface="+mn-lt"/>
                <a:ea typeface="+mn-ea"/>
                <a:cs typeface="+mn-cs"/>
              </a:rPr>
              <a:t>Give students about 10 minutes to complete the Explanations process tool.</a:t>
            </a:r>
            <a:r>
              <a:rPr lang="en-US" dirty="0" smtClean="0">
                <a:effectLst/>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54EE964-B89B-4FE9-BE39-55957A3A45BE}" type="slidenum">
              <a:rPr lang="en-US" smtClean="0"/>
              <a:t>4</a:t>
            </a:fld>
            <a:endParaRPr lang="en-US"/>
          </a:p>
        </p:txBody>
      </p:sp>
    </p:spTree>
    <p:extLst>
      <p:ext uri="{BB962C8B-B14F-4D97-AF65-F5344CB8AC3E}">
        <p14:creationId xmlns:p14="http://schemas.microsoft.com/office/powerpoint/2010/main" val="6148578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lvl="0"/>
            <a:r>
              <a:rPr lang="en-US" sz="1200" b="1" kern="1200" dirty="0" smtClean="0">
                <a:solidFill>
                  <a:schemeClr val="tx1"/>
                </a:solidFill>
                <a:effectLst/>
                <a:latin typeface="+mn-lt"/>
                <a:ea typeface="+mn-ea"/>
                <a:cs typeface="+mn-cs"/>
              </a:rPr>
              <a:t>Have students share explanations with each other.</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Show slide 5 of the Grading the Explanations Tool for Ethanol Burning PPT. Divide students into pairs and have them compare explanations for the Three Questions and the final explanation on the process tool.</a:t>
            </a:r>
          </a:p>
          <a:p>
            <a:r>
              <a:rPr lang="en-US" sz="1200" kern="1200" dirty="0" smtClean="0">
                <a:solidFill>
                  <a:schemeClr val="tx1"/>
                </a:solidFill>
                <a:effectLst/>
                <a:latin typeface="+mn-lt"/>
                <a:ea typeface="+mn-ea"/>
                <a:cs typeface="+mn-cs"/>
              </a:rPr>
              <a:t>Invite students to share their ideas with the class. Use the Three Questions Poster (or Handout) as a reference. Have students check their explanations with the middle and right-hand columns of the poster to make sure they are following the “rules.”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54EE964-B89B-4FE9-BE39-55957A3A45BE}" type="slidenum">
              <a:rPr lang="en-US" smtClean="0"/>
              <a:t>5</a:t>
            </a:fld>
            <a:endParaRPr lang="en-US"/>
          </a:p>
        </p:txBody>
      </p:sp>
    </p:spTree>
    <p:extLst>
      <p:ext uri="{BB962C8B-B14F-4D97-AF65-F5344CB8AC3E}">
        <p14:creationId xmlns:p14="http://schemas.microsoft.com/office/powerpoint/2010/main" val="2384494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Display slides 6-8 of the PPT. Have students compare their answers to the Matter Movement Question with the answers on the slide. Have students use a different colored writing utensil to make any needed changes to their answers. Allow students to ask questions if they do not understand why their ideas are incorrect.</a:t>
            </a:r>
          </a:p>
          <a:p>
            <a:endParaRPr lang="en-US" dirty="0"/>
          </a:p>
        </p:txBody>
      </p:sp>
      <p:sp>
        <p:nvSpPr>
          <p:cNvPr id="4" name="Slide Number Placeholder 3"/>
          <p:cNvSpPr>
            <a:spLocks noGrp="1"/>
          </p:cNvSpPr>
          <p:nvPr>
            <p:ph type="sldNum" sz="quarter" idx="10"/>
          </p:nvPr>
        </p:nvSpPr>
        <p:spPr/>
        <p:txBody>
          <a:bodyPr/>
          <a:lstStyle/>
          <a:p>
            <a:fld id="{946B7EDE-1D34-AF43-A72F-F106018D4F39}" type="slidenum">
              <a:rPr lang="en-US" smtClean="0"/>
              <a:pPr/>
              <a:t>6</a:t>
            </a:fld>
            <a:endParaRPr lang="en-US"/>
          </a:p>
        </p:txBody>
      </p:sp>
    </p:spTree>
    <p:extLst>
      <p:ext uri="{BB962C8B-B14F-4D97-AF65-F5344CB8AC3E}">
        <p14:creationId xmlns:p14="http://schemas.microsoft.com/office/powerpoint/2010/main" val="673855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Display slides 6-8 of the PPT. Have students compare their answers to the Matter Movement Question with the answers on the slide. Have students use a different colored writing utensil to make any needed changes to their answers. Allow students to ask questions if they do not understand why their ideas are incorrect.</a:t>
            </a:r>
          </a:p>
          <a:p>
            <a:endParaRPr lang="en-US" dirty="0"/>
          </a:p>
        </p:txBody>
      </p:sp>
      <p:sp>
        <p:nvSpPr>
          <p:cNvPr id="4" name="Slide Number Placeholder 3"/>
          <p:cNvSpPr>
            <a:spLocks noGrp="1"/>
          </p:cNvSpPr>
          <p:nvPr>
            <p:ph type="sldNum" sz="quarter" idx="10"/>
          </p:nvPr>
        </p:nvSpPr>
        <p:spPr/>
        <p:txBody>
          <a:bodyPr/>
          <a:lstStyle/>
          <a:p>
            <a:fld id="{946B7EDE-1D34-AF43-A72F-F106018D4F39}" type="slidenum">
              <a:rPr lang="en-US" smtClean="0"/>
              <a:pPr/>
              <a:t>7</a:t>
            </a:fld>
            <a:endParaRPr lang="en-US"/>
          </a:p>
        </p:txBody>
      </p:sp>
    </p:spTree>
    <p:extLst>
      <p:ext uri="{BB962C8B-B14F-4D97-AF65-F5344CB8AC3E}">
        <p14:creationId xmlns:p14="http://schemas.microsoft.com/office/powerpoint/2010/main" val="36510813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Display slides 6-8 of the PPT. Have students compare their answers to the Matter Movement Question with the answers on the slide. Have students use a different colored writing utensil to make any needed changes to their answers. Allow students to ask questions if they do not understand why their ideas are incorrect.</a:t>
            </a:r>
          </a:p>
          <a:p>
            <a:endParaRPr lang="en-US" dirty="0"/>
          </a:p>
        </p:txBody>
      </p:sp>
      <p:sp>
        <p:nvSpPr>
          <p:cNvPr id="4" name="Slide Number Placeholder 3"/>
          <p:cNvSpPr>
            <a:spLocks noGrp="1"/>
          </p:cNvSpPr>
          <p:nvPr>
            <p:ph type="sldNum" sz="quarter" idx="10"/>
          </p:nvPr>
        </p:nvSpPr>
        <p:spPr/>
        <p:txBody>
          <a:bodyPr/>
          <a:lstStyle/>
          <a:p>
            <a:fld id="{946B7EDE-1D34-AF43-A72F-F106018D4F39}" type="slidenum">
              <a:rPr lang="en-US" smtClean="0"/>
              <a:pPr/>
              <a:t>8</a:t>
            </a:fld>
            <a:endParaRPr lang="en-US"/>
          </a:p>
        </p:txBody>
      </p:sp>
    </p:spTree>
    <p:extLst>
      <p:ext uri="{BB962C8B-B14F-4D97-AF65-F5344CB8AC3E}">
        <p14:creationId xmlns:p14="http://schemas.microsoft.com/office/powerpoint/2010/main" val="1666271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Display slide 9-10 of the PPT for the Matter Change Question and repeat the process above.</a:t>
            </a:r>
          </a:p>
          <a:p>
            <a:endParaRPr lang="en-US" dirty="0"/>
          </a:p>
        </p:txBody>
      </p:sp>
      <p:sp>
        <p:nvSpPr>
          <p:cNvPr id="4" name="Slide Number Placeholder 3"/>
          <p:cNvSpPr>
            <a:spLocks noGrp="1"/>
          </p:cNvSpPr>
          <p:nvPr>
            <p:ph type="sldNum" sz="quarter" idx="10"/>
          </p:nvPr>
        </p:nvSpPr>
        <p:spPr/>
        <p:txBody>
          <a:bodyPr/>
          <a:lstStyle/>
          <a:p>
            <a:fld id="{946B7EDE-1D34-AF43-A72F-F106018D4F39}" type="slidenum">
              <a:rPr lang="en-US" smtClean="0"/>
              <a:pPr/>
              <a:t>9</a:t>
            </a:fld>
            <a:endParaRPr lang="en-US"/>
          </a:p>
        </p:txBody>
      </p:sp>
    </p:spTree>
    <p:extLst>
      <p:ext uri="{BB962C8B-B14F-4D97-AF65-F5344CB8AC3E}">
        <p14:creationId xmlns:p14="http://schemas.microsoft.com/office/powerpoint/2010/main" val="13331692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p>
            <a:fld id="{D3A1C050-F6FE-0E43-A9D0-F8EEADE3D1E4}" type="slidenum">
              <a:rPr lang="en-US" smtClean="0"/>
              <a:pPr/>
              <a:t>‹#›</a:t>
            </a:fld>
            <a:endParaRPr lang="en-US"/>
          </a:p>
        </p:txBody>
      </p:sp>
      <p:pic>
        <p:nvPicPr>
          <p:cNvPr id="7" name="Picture 6" descr="Carbon TIME 4b.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86683" y="482468"/>
            <a:ext cx="1990713" cy="1505558"/>
          </a:xfrm>
          <a:prstGeom prst="rect">
            <a:avLst/>
          </a:prstGeom>
        </p:spPr>
      </p:pic>
    </p:spTree>
    <p:extLst>
      <p:ext uri="{BB962C8B-B14F-4D97-AF65-F5344CB8AC3E}">
        <p14:creationId xmlns:p14="http://schemas.microsoft.com/office/powerpoint/2010/main" val="89051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D3A1C050-F6FE-0E43-A9D0-F8EEADE3D1E4}" type="slidenum">
              <a:rPr lang="en-US" smtClean="0"/>
              <a:pPr/>
              <a:t>‹#›</a:t>
            </a:fld>
            <a:endParaRPr lang="en-US"/>
          </a:p>
        </p:txBody>
      </p:sp>
    </p:spTree>
    <p:extLst>
      <p:ext uri="{BB962C8B-B14F-4D97-AF65-F5344CB8AC3E}">
        <p14:creationId xmlns:p14="http://schemas.microsoft.com/office/powerpoint/2010/main" val="225615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83201"/>
            <a:ext cx="2057400" cy="56429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483201"/>
            <a:ext cx="6019800" cy="5642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D3A1C050-F6FE-0E43-A9D0-F8EEADE3D1E4}" type="slidenum">
              <a:rPr lang="en-US" smtClean="0"/>
              <a:pPr/>
              <a:t>‹#›</a:t>
            </a:fld>
            <a:endParaRPr lang="en-US"/>
          </a:p>
        </p:txBody>
      </p:sp>
    </p:spTree>
    <p:extLst>
      <p:ext uri="{BB962C8B-B14F-4D97-AF65-F5344CB8AC3E}">
        <p14:creationId xmlns:p14="http://schemas.microsoft.com/office/powerpoint/2010/main" val="2699412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504826"/>
            <a:ext cx="8229600" cy="49067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D3A1C050-F6FE-0E43-A9D0-F8EEADE3D1E4}" type="slidenum">
              <a:rPr lang="en-US" smtClean="0"/>
              <a:pPr/>
              <a:t>‹#›</a:t>
            </a:fld>
            <a:endParaRPr lang="en-US"/>
          </a:p>
        </p:txBody>
      </p:sp>
    </p:spTree>
    <p:extLst>
      <p:ext uri="{BB962C8B-B14F-4D97-AF65-F5344CB8AC3E}">
        <p14:creationId xmlns:p14="http://schemas.microsoft.com/office/powerpoint/2010/main" val="2234009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D3A1C050-F6FE-0E43-A9D0-F8EEADE3D1E4}" type="slidenum">
              <a:rPr lang="en-US" smtClean="0"/>
              <a:pPr/>
              <a:t>‹#›</a:t>
            </a:fld>
            <a:endParaRPr lang="en-US"/>
          </a:p>
        </p:txBody>
      </p:sp>
    </p:spTree>
    <p:extLst>
      <p:ext uri="{BB962C8B-B14F-4D97-AF65-F5344CB8AC3E}">
        <p14:creationId xmlns:p14="http://schemas.microsoft.com/office/powerpoint/2010/main" val="1507476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D3A1C050-F6FE-0E43-A9D0-F8EEADE3D1E4}" type="slidenum">
              <a:rPr lang="en-US" smtClean="0"/>
              <a:pPr/>
              <a:t>‹#›</a:t>
            </a:fld>
            <a:endParaRPr lang="en-US"/>
          </a:p>
        </p:txBody>
      </p:sp>
    </p:spTree>
    <p:extLst>
      <p:ext uri="{BB962C8B-B14F-4D97-AF65-F5344CB8AC3E}">
        <p14:creationId xmlns:p14="http://schemas.microsoft.com/office/powerpoint/2010/main" val="3311187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D3A1C050-F6FE-0E43-A9D0-F8EEADE3D1E4}" type="slidenum">
              <a:rPr lang="en-US" smtClean="0"/>
              <a:pPr/>
              <a:t>‹#›</a:t>
            </a:fld>
            <a:endParaRPr lang="en-US"/>
          </a:p>
        </p:txBody>
      </p:sp>
    </p:spTree>
    <p:extLst>
      <p:ext uri="{BB962C8B-B14F-4D97-AF65-F5344CB8AC3E}">
        <p14:creationId xmlns:p14="http://schemas.microsoft.com/office/powerpoint/2010/main" val="2124714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D3A1C050-F6FE-0E43-A9D0-F8EEADE3D1E4}" type="slidenum">
              <a:rPr lang="en-US" smtClean="0"/>
              <a:pPr/>
              <a:t>‹#›</a:t>
            </a:fld>
            <a:endParaRPr lang="en-US"/>
          </a:p>
        </p:txBody>
      </p:sp>
    </p:spTree>
    <p:extLst>
      <p:ext uri="{BB962C8B-B14F-4D97-AF65-F5344CB8AC3E}">
        <p14:creationId xmlns:p14="http://schemas.microsoft.com/office/powerpoint/2010/main" val="1372278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D3A1C050-F6FE-0E43-A9D0-F8EEADE3D1E4}" type="slidenum">
              <a:rPr lang="en-US" smtClean="0"/>
              <a:pPr/>
              <a:t>‹#›</a:t>
            </a:fld>
            <a:endParaRPr lang="en-US"/>
          </a:p>
        </p:txBody>
      </p:sp>
    </p:spTree>
    <p:extLst>
      <p:ext uri="{BB962C8B-B14F-4D97-AF65-F5344CB8AC3E}">
        <p14:creationId xmlns:p14="http://schemas.microsoft.com/office/powerpoint/2010/main" val="958504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55588"/>
            <a:ext cx="3008313" cy="97951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455588"/>
            <a:ext cx="5111750" cy="56705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D3A1C050-F6FE-0E43-A9D0-F8EEADE3D1E4}" type="slidenum">
              <a:rPr lang="en-US" smtClean="0"/>
              <a:pPr/>
              <a:t>‹#›</a:t>
            </a:fld>
            <a:endParaRPr lang="en-US"/>
          </a:p>
        </p:txBody>
      </p:sp>
    </p:spTree>
    <p:extLst>
      <p:ext uri="{BB962C8B-B14F-4D97-AF65-F5344CB8AC3E}">
        <p14:creationId xmlns:p14="http://schemas.microsoft.com/office/powerpoint/2010/main" val="2752272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D3A1C050-F6FE-0E43-A9D0-F8EEADE3D1E4}" type="slidenum">
              <a:rPr lang="en-US" smtClean="0"/>
              <a:pPr/>
              <a:t>‹#›</a:t>
            </a:fld>
            <a:endParaRPr lang="en-US"/>
          </a:p>
        </p:txBody>
      </p:sp>
    </p:spTree>
    <p:extLst>
      <p:ext uri="{BB962C8B-B14F-4D97-AF65-F5344CB8AC3E}">
        <p14:creationId xmlns:p14="http://schemas.microsoft.com/office/powerpoint/2010/main" val="3510289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9924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491020"/>
            <a:ext cx="8229600" cy="490674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41157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AAFF94-8111-A348-8301-1F63C1D0CE4E}" type="slidenum">
              <a:rPr lang="en-US" smtClean="0"/>
              <a:pPr/>
              <a:t>‹#›</a:t>
            </a:fld>
            <a:endParaRPr lang="en-US" dirty="0"/>
          </a:p>
        </p:txBody>
      </p:sp>
      <p:sp>
        <p:nvSpPr>
          <p:cNvPr id="9" name="Footer Placeholder 5"/>
          <p:cNvSpPr>
            <a:spLocks noGrp="1"/>
          </p:cNvSpPr>
          <p:nvPr>
            <p:ph type="ftr" sz="quarter" idx="3"/>
          </p:nvPr>
        </p:nvSpPr>
        <p:spPr>
          <a:xfrm>
            <a:off x="457200" y="6400800"/>
            <a:ext cx="5989674" cy="365125"/>
          </a:xfrm>
          <a:prstGeom prst="rect">
            <a:avLst/>
          </a:prstGeom>
        </p:spPr>
        <p:txBody>
          <a:bodyPr/>
          <a:lstStyle/>
          <a:p>
            <a:endParaRPr lang="en-US" dirty="0"/>
          </a:p>
        </p:txBody>
      </p:sp>
    </p:spTree>
    <p:extLst>
      <p:ext uri="{BB962C8B-B14F-4D97-AF65-F5344CB8AC3E}">
        <p14:creationId xmlns:p14="http://schemas.microsoft.com/office/powerpoint/2010/main" val="7913569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85800" y="2130425"/>
            <a:ext cx="7772400" cy="1470025"/>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en-US" dirty="0">
              <a:ea typeface="ＭＳ Ｐゴシック" charset="-128"/>
              <a:cs typeface="ＭＳ Ｐゴシック" charset="-128"/>
            </a:endParaRPr>
          </a:p>
        </p:txBody>
      </p:sp>
      <p:sp>
        <p:nvSpPr>
          <p:cNvPr id="7" name="Subtitle 2"/>
          <p:cNvSpPr txBox="1">
            <a:spLocks/>
          </p:cNvSpPr>
          <p:nvPr/>
        </p:nvSpPr>
        <p:spPr>
          <a:xfrm>
            <a:off x="1371600" y="3886200"/>
            <a:ext cx="6400800" cy="17526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dirty="0">
              <a:solidFill>
                <a:srgbClr val="000000"/>
              </a:solidFill>
              <a:ea typeface="ＭＳ Ｐゴシック" charset="-128"/>
              <a:cs typeface="ＭＳ Ｐゴシック" charset="-128"/>
            </a:endParaRPr>
          </a:p>
        </p:txBody>
      </p:sp>
      <p:grpSp>
        <p:nvGrpSpPr>
          <p:cNvPr id="3" name="Group 2"/>
          <p:cNvGrpSpPr/>
          <p:nvPr/>
        </p:nvGrpSpPr>
        <p:grpSpPr>
          <a:xfrm>
            <a:off x="178036" y="294321"/>
            <a:ext cx="5954172" cy="684705"/>
            <a:chOff x="178036" y="294321"/>
            <a:chExt cx="5954172" cy="684705"/>
          </a:xfrm>
        </p:grpSpPr>
        <p:sp>
          <p:nvSpPr>
            <p:cNvPr id="6" name="TextBox 5"/>
            <p:cNvSpPr txBox="1"/>
            <p:nvPr/>
          </p:nvSpPr>
          <p:spPr>
            <a:xfrm>
              <a:off x="3003051" y="332695"/>
              <a:ext cx="3129157" cy="646331"/>
            </a:xfrm>
            <a:prstGeom prst="rect">
              <a:avLst/>
            </a:prstGeom>
            <a:noFill/>
          </p:spPr>
          <p:txBody>
            <a:bodyPr wrap="none" rtlCol="0">
              <a:spAutoFit/>
            </a:bodyPr>
            <a:lstStyle/>
            <a:p>
              <a:r>
                <a:rPr lang="en-US" sz="1200" i="1" dirty="0" smtClean="0"/>
                <a:t>Carbon: Transformations in Matter and Energy</a:t>
              </a:r>
            </a:p>
            <a:p>
              <a:r>
                <a:rPr lang="en-US" sz="1200" i="1" dirty="0" smtClean="0"/>
                <a:t>Environmental </a:t>
              </a:r>
              <a:r>
                <a:rPr lang="en-US" sz="1200" i="1" dirty="0"/>
                <a:t>Literacy Project</a:t>
              </a:r>
              <a:br>
                <a:rPr lang="en-US" sz="1200" i="1" dirty="0"/>
              </a:br>
              <a:r>
                <a:rPr lang="en-US" sz="1200" i="1" dirty="0"/>
                <a:t>Michigan State University</a:t>
              </a:r>
              <a:r>
                <a:rPr lang="en-US" sz="1200" dirty="0" smtClean="0">
                  <a:effectLst/>
                </a:rPr>
                <a:t> </a:t>
              </a:r>
              <a:endParaRPr lang="en-US" sz="1600" dirty="0"/>
            </a:p>
          </p:txBody>
        </p:sp>
        <p:pic>
          <p:nvPicPr>
            <p:cNvPr id="2" name="Picture 1" descr="Carbon TIME 1 line small.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036" y="294321"/>
              <a:ext cx="2831104" cy="643007"/>
            </a:xfrm>
            <a:prstGeom prst="rect">
              <a:avLst/>
            </a:prstGeom>
          </p:spPr>
        </p:pic>
      </p:grpSp>
      <p:sp>
        <p:nvSpPr>
          <p:cNvPr id="12" name="Title 11"/>
          <p:cNvSpPr>
            <a:spLocks noGrp="1"/>
          </p:cNvSpPr>
          <p:nvPr>
            <p:ph type="title"/>
          </p:nvPr>
        </p:nvSpPr>
        <p:spPr>
          <a:xfrm>
            <a:off x="457200" y="1385385"/>
            <a:ext cx="8229600" cy="2539882"/>
          </a:xfrm>
        </p:spPr>
        <p:txBody>
          <a:bodyPr>
            <a:normAutofit fontScale="90000"/>
          </a:bodyPr>
          <a:lstStyle/>
          <a:p>
            <a:r>
              <a:rPr lang="en-US" i="1" dirty="0" smtClean="0">
                <a:latin typeface="Arial"/>
                <a:cs typeface="Arial"/>
              </a:rPr>
              <a:t>Systems and Scale</a:t>
            </a:r>
            <a:r>
              <a:rPr lang="en-US" i="1" dirty="0" smtClean="0">
                <a:solidFill>
                  <a:srgbClr val="FF0000"/>
                </a:solidFill>
                <a:latin typeface="Arial"/>
                <a:cs typeface="Arial"/>
              </a:rPr>
              <a:t> </a:t>
            </a:r>
            <a:r>
              <a:rPr lang="en-US" dirty="0" smtClean="0">
                <a:latin typeface="Arial"/>
                <a:cs typeface="Arial"/>
              </a:rPr>
              <a:t>Unit</a:t>
            </a:r>
            <a:br>
              <a:rPr lang="en-US" dirty="0" smtClean="0">
                <a:latin typeface="Arial"/>
                <a:cs typeface="Arial"/>
              </a:rPr>
            </a:br>
            <a:r>
              <a:rPr lang="en-US" dirty="0" smtClean="0">
                <a:latin typeface="Arial"/>
                <a:cs typeface="Arial"/>
              </a:rPr>
              <a:t/>
            </a:r>
            <a:br>
              <a:rPr lang="en-US" dirty="0" smtClean="0">
                <a:latin typeface="Arial"/>
                <a:cs typeface="Arial"/>
              </a:rPr>
            </a:br>
            <a:r>
              <a:rPr lang="en-US" dirty="0" smtClean="0">
                <a:latin typeface="Arial"/>
                <a:cs typeface="Arial"/>
              </a:rPr>
              <a:t>Activity </a:t>
            </a:r>
            <a:r>
              <a:rPr lang="en-US" dirty="0" smtClean="0">
                <a:solidFill>
                  <a:srgbClr val="000000"/>
                </a:solidFill>
                <a:latin typeface="Arial"/>
                <a:cs typeface="Arial"/>
              </a:rPr>
              <a:t>4.5</a:t>
            </a:r>
            <a:r>
              <a:rPr lang="en-US" smtClean="0">
                <a:solidFill>
                  <a:srgbClr val="000000"/>
                </a:solidFill>
                <a:latin typeface="Arial"/>
                <a:cs typeface="Arial"/>
              </a:rPr>
              <a:t>: Explaining Ethanol </a:t>
            </a:r>
            <a:r>
              <a:rPr lang="en-US" dirty="0" smtClean="0">
                <a:solidFill>
                  <a:srgbClr val="000000"/>
                </a:solidFill>
                <a:latin typeface="Arial"/>
                <a:cs typeface="Arial"/>
              </a:rPr>
              <a:t>Burning</a:t>
            </a:r>
            <a:endParaRPr lang="en-US" dirty="0">
              <a:solidFill>
                <a:srgbClr val="000000"/>
              </a:solidFill>
              <a:latin typeface="Arial"/>
              <a:cs typeface="Arial"/>
            </a:endParaRPr>
          </a:p>
        </p:txBody>
      </p:sp>
      <p:pic>
        <p:nvPicPr>
          <p:cNvPr id="13" name="Picture 12" descr="flame02"/>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88000" y="3708400"/>
            <a:ext cx="2306955" cy="2267585"/>
          </a:xfrm>
          <a:prstGeom prst="rect">
            <a:avLst/>
          </a:prstGeom>
          <a:noFill/>
          <a:ln>
            <a:noFill/>
          </a:ln>
        </p:spPr>
      </p:pic>
    </p:spTree>
    <p:extLst>
      <p:ext uri="{BB962C8B-B14F-4D97-AF65-F5344CB8AC3E}">
        <p14:creationId xmlns:p14="http://schemas.microsoft.com/office/powerpoint/2010/main" val="3531945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8EB4E3"/>
          </a:solidFill>
        </p:spPr>
        <p:txBody>
          <a:bodyPr/>
          <a:lstStyle/>
          <a:p>
            <a:r>
              <a:rPr lang="en-US" dirty="0" smtClean="0"/>
              <a:t>Matter Change</a:t>
            </a:r>
            <a:endParaRPr lang="en-US" dirty="0"/>
          </a:p>
        </p:txBody>
      </p:sp>
      <p:sp>
        <p:nvSpPr>
          <p:cNvPr id="3" name="Content Placeholder 2"/>
          <p:cNvSpPr>
            <a:spLocks noGrp="1"/>
          </p:cNvSpPr>
          <p:nvPr>
            <p:ph sz="half" idx="1"/>
          </p:nvPr>
        </p:nvSpPr>
        <p:spPr/>
        <p:txBody>
          <a:bodyPr>
            <a:normAutofit fontScale="92500" lnSpcReduction="20000"/>
          </a:bodyPr>
          <a:lstStyle/>
          <a:p>
            <a:pPr marL="0" indent="0">
              <a:buNone/>
            </a:pPr>
            <a:r>
              <a:rPr lang="en-US" dirty="0" smtClean="0"/>
              <a:t>What </a:t>
            </a:r>
            <a:r>
              <a:rPr lang="en-US" dirty="0"/>
              <a:t>molecules are carbon atoms in before the chemical change?  </a:t>
            </a:r>
          </a:p>
          <a:p>
            <a:pPr marL="0" indent="0">
              <a:buNone/>
            </a:pPr>
            <a:r>
              <a:rPr lang="en-US" dirty="0"/>
              <a:t> </a:t>
            </a:r>
            <a:r>
              <a:rPr lang="en-US" b="1" i="1" dirty="0" smtClean="0">
                <a:solidFill>
                  <a:srgbClr val="0000FF"/>
                </a:solidFill>
              </a:rPr>
              <a:t>Ethanol or C</a:t>
            </a:r>
            <a:r>
              <a:rPr lang="en-US" b="1" i="1" baseline="-25000" dirty="0" smtClean="0">
                <a:solidFill>
                  <a:srgbClr val="0000FF"/>
                </a:solidFill>
              </a:rPr>
              <a:t>2</a:t>
            </a:r>
            <a:r>
              <a:rPr lang="en-US" b="1" i="1" dirty="0" smtClean="0">
                <a:solidFill>
                  <a:srgbClr val="0000FF"/>
                </a:solidFill>
              </a:rPr>
              <a:t>H</a:t>
            </a:r>
            <a:r>
              <a:rPr lang="en-US" b="1" i="1" baseline="-25000" dirty="0" smtClean="0">
                <a:solidFill>
                  <a:srgbClr val="0000FF"/>
                </a:solidFill>
              </a:rPr>
              <a:t>5</a:t>
            </a:r>
            <a:r>
              <a:rPr lang="en-US" b="1" i="1" dirty="0" smtClean="0">
                <a:solidFill>
                  <a:srgbClr val="0000FF"/>
                </a:solidFill>
              </a:rPr>
              <a:t>OH</a:t>
            </a:r>
            <a:endParaRPr lang="en-US" dirty="0"/>
          </a:p>
          <a:p>
            <a:pPr marL="0" indent="0">
              <a:buNone/>
            </a:pPr>
            <a:r>
              <a:rPr lang="en-US" dirty="0"/>
              <a:t>What other molecules </a:t>
            </a:r>
            <a:r>
              <a:rPr lang="en-US" dirty="0" smtClean="0"/>
              <a:t/>
            </a:r>
            <a:br>
              <a:rPr lang="en-US" dirty="0" smtClean="0"/>
            </a:br>
            <a:r>
              <a:rPr lang="en-US" dirty="0" smtClean="0"/>
              <a:t>are </a:t>
            </a:r>
            <a:r>
              <a:rPr lang="en-US" dirty="0"/>
              <a:t>needed?</a:t>
            </a:r>
          </a:p>
          <a:p>
            <a:pPr marL="0" indent="0">
              <a:buNone/>
            </a:pPr>
            <a:r>
              <a:rPr lang="en-US" dirty="0"/>
              <a:t> </a:t>
            </a:r>
            <a:r>
              <a:rPr lang="en-US" b="1" i="1" dirty="0" smtClean="0">
                <a:solidFill>
                  <a:srgbClr val="0000FF"/>
                </a:solidFill>
              </a:rPr>
              <a:t>Oxygen or O</a:t>
            </a:r>
            <a:r>
              <a:rPr lang="en-US" b="1" i="1" baseline="-25000" dirty="0" smtClean="0">
                <a:solidFill>
                  <a:srgbClr val="0000FF"/>
                </a:solidFill>
              </a:rPr>
              <a:t>2</a:t>
            </a:r>
            <a:r>
              <a:rPr lang="en-US" b="1" i="1" dirty="0" smtClean="0">
                <a:solidFill>
                  <a:srgbClr val="0000FF"/>
                </a:solidFill>
              </a:rPr>
              <a:t> </a:t>
            </a:r>
            <a:endParaRPr lang="en-US" dirty="0"/>
          </a:p>
          <a:p>
            <a:pPr marL="0" indent="0">
              <a:buNone/>
            </a:pPr>
            <a:r>
              <a:rPr lang="en-US" dirty="0"/>
              <a:t> </a:t>
            </a:r>
          </a:p>
          <a:p>
            <a:pPr marL="0" indent="0">
              <a:buNone/>
            </a:pPr>
            <a:r>
              <a:rPr lang="en-US" dirty="0"/>
              <a:t>Write the chemical equation for this change:</a:t>
            </a:r>
          </a:p>
          <a:p>
            <a:pPr marL="0" indent="0">
              <a:buNone/>
            </a:pPr>
            <a:r>
              <a:rPr lang="en-US" b="1" i="1" dirty="0" smtClean="0">
                <a:solidFill>
                  <a:srgbClr val="0000FF"/>
                </a:solidFill>
              </a:rPr>
              <a:t>C</a:t>
            </a:r>
            <a:r>
              <a:rPr lang="en-US" b="1" i="1" baseline="-25000" dirty="0" smtClean="0">
                <a:solidFill>
                  <a:srgbClr val="0000FF"/>
                </a:solidFill>
              </a:rPr>
              <a:t>2</a:t>
            </a:r>
            <a:r>
              <a:rPr lang="en-US" b="1" i="1" dirty="0" smtClean="0">
                <a:solidFill>
                  <a:srgbClr val="0000FF"/>
                </a:solidFill>
              </a:rPr>
              <a:t>H</a:t>
            </a:r>
            <a:r>
              <a:rPr lang="en-US" b="1" i="1" baseline="-25000" dirty="0" smtClean="0">
                <a:solidFill>
                  <a:srgbClr val="0000FF"/>
                </a:solidFill>
              </a:rPr>
              <a:t>5</a:t>
            </a:r>
            <a:r>
              <a:rPr lang="en-US" b="1" i="1" dirty="0" smtClean="0">
                <a:solidFill>
                  <a:srgbClr val="0000FF"/>
                </a:solidFill>
              </a:rPr>
              <a:t>OH </a:t>
            </a:r>
            <a:r>
              <a:rPr lang="en-US" b="1" i="1" dirty="0">
                <a:solidFill>
                  <a:srgbClr val="0000FF"/>
                </a:solidFill>
              </a:rPr>
              <a:t>+ </a:t>
            </a:r>
            <a:r>
              <a:rPr lang="en-US" b="1" i="1" dirty="0" smtClean="0">
                <a:solidFill>
                  <a:srgbClr val="0000FF"/>
                </a:solidFill>
              </a:rPr>
              <a:t>3 </a:t>
            </a:r>
            <a:r>
              <a:rPr lang="en-US" b="1" i="1" dirty="0">
                <a:solidFill>
                  <a:srgbClr val="0000FF"/>
                </a:solidFill>
              </a:rPr>
              <a:t>O</a:t>
            </a:r>
            <a:r>
              <a:rPr lang="en-US" b="1" i="1" baseline="-25000" dirty="0">
                <a:solidFill>
                  <a:srgbClr val="0000FF"/>
                </a:solidFill>
              </a:rPr>
              <a:t>2 </a:t>
            </a:r>
            <a:r>
              <a:rPr lang="en-US" b="1" i="1" dirty="0">
                <a:solidFill>
                  <a:srgbClr val="0000FF"/>
                </a:solidFill>
                <a:sym typeface="Wingdings"/>
              </a:rPr>
              <a:t></a:t>
            </a:r>
            <a:r>
              <a:rPr lang="en-US" b="1" i="1" dirty="0">
                <a:solidFill>
                  <a:srgbClr val="0000FF"/>
                </a:solidFill>
              </a:rPr>
              <a:t> </a:t>
            </a:r>
            <a:endParaRPr lang="en-US" b="1" i="1" dirty="0" smtClean="0">
              <a:solidFill>
                <a:srgbClr val="0000FF"/>
              </a:solidFill>
            </a:endParaRPr>
          </a:p>
          <a:p>
            <a:pPr marL="0" indent="0">
              <a:buNone/>
            </a:pPr>
            <a:r>
              <a:rPr lang="en-US" b="1" i="1" dirty="0" smtClean="0">
                <a:solidFill>
                  <a:srgbClr val="0000FF"/>
                </a:solidFill>
              </a:rPr>
              <a:t>2 </a:t>
            </a:r>
            <a:r>
              <a:rPr lang="en-US" b="1" i="1" dirty="0">
                <a:solidFill>
                  <a:srgbClr val="0000FF"/>
                </a:solidFill>
              </a:rPr>
              <a:t>CO</a:t>
            </a:r>
            <a:r>
              <a:rPr lang="en-US" b="1" i="1" baseline="-25000" dirty="0">
                <a:solidFill>
                  <a:srgbClr val="0000FF"/>
                </a:solidFill>
              </a:rPr>
              <a:t>2</a:t>
            </a:r>
            <a:r>
              <a:rPr lang="en-US" b="1" i="1" dirty="0">
                <a:solidFill>
                  <a:srgbClr val="0000FF"/>
                </a:solidFill>
              </a:rPr>
              <a:t> </a:t>
            </a:r>
            <a:r>
              <a:rPr lang="en-US" b="1" i="1" dirty="0" smtClean="0">
                <a:solidFill>
                  <a:srgbClr val="0000FF"/>
                </a:solidFill>
              </a:rPr>
              <a:t>+ 3 </a:t>
            </a:r>
            <a:r>
              <a:rPr lang="en-US" b="1" i="1" dirty="0">
                <a:solidFill>
                  <a:srgbClr val="0000FF"/>
                </a:solidFill>
              </a:rPr>
              <a:t>H</a:t>
            </a:r>
            <a:r>
              <a:rPr lang="en-US" b="1" i="1" baseline="-25000" dirty="0">
                <a:solidFill>
                  <a:srgbClr val="0000FF"/>
                </a:solidFill>
              </a:rPr>
              <a:t>2</a:t>
            </a:r>
            <a:r>
              <a:rPr lang="en-US" b="1" i="1" dirty="0">
                <a:solidFill>
                  <a:srgbClr val="0000FF"/>
                </a:solidFill>
              </a:rPr>
              <a:t>O</a:t>
            </a:r>
            <a:r>
              <a:rPr lang="en-US" dirty="0">
                <a:solidFill>
                  <a:srgbClr val="0000FF"/>
                </a:solidFill>
              </a:rPr>
              <a:t> </a:t>
            </a:r>
          </a:p>
        </p:txBody>
      </p:sp>
      <p:sp>
        <p:nvSpPr>
          <p:cNvPr id="5" name="Content Placeholder 4"/>
          <p:cNvSpPr>
            <a:spLocks noGrp="1"/>
          </p:cNvSpPr>
          <p:nvPr>
            <p:ph sz="half" idx="2"/>
          </p:nvPr>
        </p:nvSpPr>
        <p:spPr/>
        <p:txBody>
          <a:bodyPr>
            <a:normAutofit fontScale="92500" lnSpcReduction="20000"/>
          </a:bodyPr>
          <a:lstStyle/>
          <a:p>
            <a:pPr marL="0" indent="0">
              <a:buNone/>
            </a:pPr>
            <a:r>
              <a:rPr lang="en-US" dirty="0"/>
              <a:t>What molecules are carbon atoms in after the chemical change?</a:t>
            </a:r>
          </a:p>
          <a:p>
            <a:pPr marL="0" indent="0">
              <a:buNone/>
            </a:pPr>
            <a:r>
              <a:rPr lang="en-US" dirty="0"/>
              <a:t> </a:t>
            </a:r>
            <a:r>
              <a:rPr lang="en-US" b="1" i="1" dirty="0" smtClean="0">
                <a:solidFill>
                  <a:srgbClr val="0000FF"/>
                </a:solidFill>
              </a:rPr>
              <a:t>Carbon dioxide or CO</a:t>
            </a:r>
            <a:r>
              <a:rPr lang="en-US" b="1" i="1" baseline="-25000" dirty="0" smtClean="0">
                <a:solidFill>
                  <a:srgbClr val="0000FF"/>
                </a:solidFill>
              </a:rPr>
              <a:t>2</a:t>
            </a:r>
            <a:r>
              <a:rPr lang="en-US" b="1" i="1" dirty="0" smtClean="0">
                <a:solidFill>
                  <a:srgbClr val="0000FF"/>
                </a:solidFill>
              </a:rPr>
              <a:t> </a:t>
            </a:r>
            <a:endParaRPr lang="en-US" dirty="0"/>
          </a:p>
          <a:p>
            <a:pPr marL="0" indent="0">
              <a:buNone/>
            </a:pPr>
            <a:r>
              <a:rPr lang="en-US" dirty="0"/>
              <a:t> </a:t>
            </a:r>
          </a:p>
          <a:p>
            <a:pPr marL="0" indent="0">
              <a:buNone/>
            </a:pPr>
            <a:r>
              <a:rPr lang="en-US" dirty="0"/>
              <a:t> </a:t>
            </a:r>
            <a:endParaRPr lang="en-US" dirty="0" smtClean="0"/>
          </a:p>
          <a:p>
            <a:pPr marL="0" indent="0">
              <a:buNone/>
            </a:pPr>
            <a:endParaRPr lang="en-US" sz="2800" dirty="0"/>
          </a:p>
          <a:p>
            <a:pPr marL="0" indent="0">
              <a:buNone/>
            </a:pPr>
            <a:endParaRPr lang="en-US" dirty="0" smtClean="0"/>
          </a:p>
          <a:p>
            <a:pPr marL="0" indent="0">
              <a:buNone/>
            </a:pPr>
            <a:r>
              <a:rPr lang="en-US" sz="2800" dirty="0" smtClean="0"/>
              <a:t>What </a:t>
            </a:r>
            <a:r>
              <a:rPr lang="en-US" sz="2800" dirty="0"/>
              <a:t>other molecules are produced? </a:t>
            </a:r>
            <a:endParaRPr lang="en-US" sz="2800" dirty="0" smtClean="0"/>
          </a:p>
          <a:p>
            <a:pPr marL="0" indent="0">
              <a:buNone/>
            </a:pPr>
            <a:r>
              <a:rPr lang="en-US" b="1" i="1" dirty="0" smtClean="0">
                <a:solidFill>
                  <a:srgbClr val="0000FF"/>
                </a:solidFill>
              </a:rPr>
              <a:t>Water or H</a:t>
            </a:r>
            <a:r>
              <a:rPr lang="en-US" b="1" i="1" baseline="-25000" dirty="0" smtClean="0">
                <a:solidFill>
                  <a:srgbClr val="0000FF"/>
                </a:solidFill>
              </a:rPr>
              <a:t>2</a:t>
            </a:r>
            <a:r>
              <a:rPr lang="en-US" b="1" i="1" dirty="0" smtClean="0">
                <a:solidFill>
                  <a:srgbClr val="0000FF"/>
                </a:solidFill>
              </a:rPr>
              <a:t>O</a:t>
            </a:r>
            <a:endParaRPr lang="en-US" b="1" i="1" dirty="0">
              <a:solidFill>
                <a:srgbClr val="0000FF"/>
              </a:solidFill>
            </a:endParaRPr>
          </a:p>
        </p:txBody>
      </p:sp>
      <p:sp>
        <p:nvSpPr>
          <p:cNvPr id="4" name="Slide Number Placeholder 3"/>
          <p:cNvSpPr>
            <a:spLocks noGrp="1"/>
          </p:cNvSpPr>
          <p:nvPr>
            <p:ph type="sldNum" sz="quarter" idx="12"/>
          </p:nvPr>
        </p:nvSpPr>
        <p:spPr/>
        <p:txBody>
          <a:bodyPr/>
          <a:lstStyle/>
          <a:p>
            <a:fld id="{D3A1C050-F6FE-0E43-A9D0-F8EEADE3D1E4}" type="slidenum">
              <a:rPr lang="en-US" smtClean="0"/>
              <a:pPr/>
              <a:t>10</a:t>
            </a:fld>
            <a:endParaRPr lang="en-US"/>
          </a:p>
        </p:txBody>
      </p:sp>
      <p:sp>
        <p:nvSpPr>
          <p:cNvPr id="6" name="Right Arrow 5"/>
          <p:cNvSpPr>
            <a:spLocks/>
          </p:cNvSpPr>
          <p:nvPr/>
        </p:nvSpPr>
        <p:spPr>
          <a:xfrm>
            <a:off x="3870642" y="2754949"/>
            <a:ext cx="1325177" cy="1683429"/>
          </a:xfrm>
          <a:prstGeom prst="rightArrow">
            <a:avLst/>
          </a:prstGeom>
          <a:ln>
            <a:solidFill>
              <a:srgbClr val="0000FF"/>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spcBef>
                <a:spcPts val="0"/>
              </a:spcBef>
              <a:spcAft>
                <a:spcPts val="300"/>
              </a:spcAft>
            </a:pPr>
            <a:r>
              <a:rPr lang="en-US" sz="800" b="1" dirty="0">
                <a:effectLst/>
                <a:latin typeface="Arial"/>
                <a:ea typeface="Times New Roman"/>
                <a:cs typeface="Times New Roman"/>
              </a:rPr>
              <a:t> </a:t>
            </a:r>
            <a:endParaRPr lang="en-US" sz="1100" dirty="0">
              <a:effectLst/>
              <a:latin typeface="Arial"/>
              <a:ea typeface="Times New Roman"/>
              <a:cs typeface="Times New Roman"/>
            </a:endParaRPr>
          </a:p>
          <a:p>
            <a:pPr marL="0" marR="0">
              <a:spcBef>
                <a:spcPts val="0"/>
              </a:spcBef>
              <a:spcAft>
                <a:spcPts val="300"/>
              </a:spcAft>
            </a:pPr>
            <a:endParaRPr lang="en-US" sz="1400" b="1" dirty="0" smtClean="0">
              <a:effectLst/>
              <a:latin typeface="Arial"/>
              <a:ea typeface="Times New Roman"/>
              <a:cs typeface="Times New Roman"/>
            </a:endParaRPr>
          </a:p>
          <a:p>
            <a:pPr marL="0" marR="0">
              <a:spcBef>
                <a:spcPts val="0"/>
              </a:spcBef>
              <a:spcAft>
                <a:spcPts val="300"/>
              </a:spcAft>
            </a:pPr>
            <a:r>
              <a:rPr lang="en-US" sz="1400" b="1" dirty="0" smtClean="0">
                <a:solidFill>
                  <a:srgbClr val="0000FF"/>
                </a:solidFill>
                <a:effectLst/>
                <a:latin typeface="Arial"/>
                <a:ea typeface="Times New Roman"/>
                <a:cs typeface="Times New Roman"/>
              </a:rPr>
              <a:t>Chemical </a:t>
            </a:r>
            <a:r>
              <a:rPr lang="en-US" sz="1400" b="1" dirty="0">
                <a:solidFill>
                  <a:srgbClr val="0000FF"/>
                </a:solidFill>
                <a:effectLst/>
                <a:latin typeface="Arial"/>
                <a:ea typeface="Times New Roman"/>
                <a:cs typeface="Times New Roman"/>
              </a:rPr>
              <a:t>Change</a:t>
            </a:r>
            <a:r>
              <a:rPr lang="en-US" sz="1000" b="1" dirty="0">
                <a:effectLst/>
                <a:latin typeface="Arial"/>
                <a:ea typeface="Times New Roman"/>
                <a:cs typeface="Times New Roman"/>
              </a:rPr>
              <a:t> </a:t>
            </a:r>
            <a:endParaRPr lang="en-US" sz="1100" dirty="0">
              <a:effectLst/>
              <a:latin typeface="Arial"/>
              <a:ea typeface="Times New Roman"/>
              <a:cs typeface="Times New Roman"/>
            </a:endParaRPr>
          </a:p>
          <a:p>
            <a:pPr marL="0" marR="0">
              <a:spcBef>
                <a:spcPts val="0"/>
              </a:spcBef>
              <a:spcAft>
                <a:spcPts val="300"/>
              </a:spcAft>
            </a:pPr>
            <a:r>
              <a:rPr lang="en-US" sz="600" dirty="0">
                <a:effectLst/>
                <a:latin typeface="Arial"/>
                <a:ea typeface="Times New Roman"/>
                <a:cs typeface="Times New Roman"/>
              </a:rPr>
              <a:t> </a:t>
            </a:r>
            <a:endParaRPr lang="en-US" sz="1100" dirty="0">
              <a:effectLst/>
              <a:latin typeface="Arial"/>
              <a:ea typeface="Times New Roman"/>
              <a:cs typeface="Times New Roman"/>
            </a:endParaRPr>
          </a:p>
          <a:p>
            <a:pPr marL="0" marR="0">
              <a:spcBef>
                <a:spcPts val="0"/>
              </a:spcBef>
              <a:spcAft>
                <a:spcPts val="300"/>
              </a:spcAft>
            </a:pPr>
            <a:r>
              <a:rPr lang="en-US" sz="600" dirty="0">
                <a:effectLst/>
                <a:latin typeface="Arial"/>
                <a:ea typeface="Times New Roman"/>
                <a:cs typeface="Times New Roman"/>
              </a:rPr>
              <a:t> </a:t>
            </a:r>
            <a:endParaRPr lang="en-US" sz="1100" dirty="0">
              <a:effectLst/>
              <a:latin typeface="Arial"/>
              <a:ea typeface="Times New Roman"/>
              <a:cs typeface="Times New Roman"/>
            </a:endParaRPr>
          </a:p>
          <a:p>
            <a:pPr marL="0" marR="0" algn="ctr">
              <a:spcBef>
                <a:spcPts val="0"/>
              </a:spcBef>
              <a:spcAft>
                <a:spcPts val="300"/>
              </a:spcAft>
            </a:pPr>
            <a:r>
              <a:rPr lang="en-US" sz="800" dirty="0">
                <a:effectLst/>
                <a:latin typeface="Arial"/>
                <a:ea typeface="Times New Roman"/>
                <a:cs typeface="Times New Roman"/>
              </a:rPr>
              <a:t> </a:t>
            </a:r>
            <a:endParaRPr lang="en-US" sz="1100" dirty="0">
              <a:effectLst/>
              <a:latin typeface="Arial"/>
              <a:ea typeface="Times New Roman"/>
              <a:cs typeface="Times New Roman"/>
            </a:endParaRPr>
          </a:p>
        </p:txBody>
      </p:sp>
    </p:spTree>
    <p:extLst>
      <p:ext uri="{BB962C8B-B14F-4D97-AF65-F5344CB8AC3E}">
        <p14:creationId xmlns:p14="http://schemas.microsoft.com/office/powerpoint/2010/main" val="540129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BAD"/>
          </a:solidFill>
        </p:spPr>
        <p:txBody>
          <a:bodyPr/>
          <a:lstStyle/>
          <a:p>
            <a:r>
              <a:rPr lang="en-US" dirty="0" smtClean="0"/>
              <a:t>Energy Change</a:t>
            </a:r>
            <a:endParaRPr lang="en-US" dirty="0"/>
          </a:p>
        </p:txBody>
      </p:sp>
      <p:sp>
        <p:nvSpPr>
          <p:cNvPr id="3" name="Content Placeholder 2"/>
          <p:cNvSpPr>
            <a:spLocks noGrp="1"/>
          </p:cNvSpPr>
          <p:nvPr>
            <p:ph sz="half" idx="1"/>
          </p:nvPr>
        </p:nvSpPr>
        <p:spPr/>
        <p:txBody>
          <a:bodyPr>
            <a:normAutofit/>
          </a:bodyPr>
          <a:lstStyle/>
          <a:p>
            <a:pPr marL="0" indent="0">
              <a:buNone/>
            </a:pPr>
            <a:endParaRPr lang="en-US" dirty="0" smtClean="0"/>
          </a:p>
          <a:p>
            <a:pPr marL="0" indent="0">
              <a:buNone/>
            </a:pPr>
            <a:r>
              <a:rPr lang="en-US" dirty="0" smtClean="0"/>
              <a:t>What forms of energy go into this </a:t>
            </a:r>
            <a:r>
              <a:rPr lang="en-US" dirty="0"/>
              <a:t>chemical change?  </a:t>
            </a:r>
          </a:p>
          <a:p>
            <a:pPr marL="0" indent="0">
              <a:buNone/>
            </a:pPr>
            <a:endParaRPr lang="en-US" b="1" i="1" dirty="0" smtClean="0">
              <a:solidFill>
                <a:srgbClr val="0000FF"/>
              </a:solidFill>
            </a:endParaRPr>
          </a:p>
          <a:p>
            <a:pPr marL="0" indent="0">
              <a:buNone/>
            </a:pPr>
            <a:endParaRPr lang="en-US" b="1" i="1" dirty="0">
              <a:solidFill>
                <a:srgbClr val="0000FF"/>
              </a:solidFill>
            </a:endParaRPr>
          </a:p>
          <a:p>
            <a:pPr marL="0" indent="0">
              <a:buNone/>
            </a:pPr>
            <a:r>
              <a:rPr lang="en-US" b="1" i="1" dirty="0" smtClean="0">
                <a:solidFill>
                  <a:srgbClr val="0000FF"/>
                </a:solidFill>
              </a:rPr>
              <a:t>Chemical energy or C-C and C-H bonds</a:t>
            </a:r>
          </a:p>
          <a:p>
            <a:pPr marL="0" indent="0">
              <a:buNone/>
            </a:pPr>
            <a:endParaRPr lang="en-US" dirty="0"/>
          </a:p>
          <a:p>
            <a:pPr marL="0" indent="0">
              <a:buNone/>
            </a:pPr>
            <a:endParaRPr lang="en-US" dirty="0">
              <a:solidFill>
                <a:srgbClr val="0000FF"/>
              </a:solidFill>
            </a:endParaRPr>
          </a:p>
        </p:txBody>
      </p:sp>
      <p:sp>
        <p:nvSpPr>
          <p:cNvPr id="5" name="Content Placeholder 4"/>
          <p:cNvSpPr>
            <a:spLocks noGrp="1"/>
          </p:cNvSpPr>
          <p:nvPr>
            <p:ph sz="half" idx="2"/>
          </p:nvPr>
        </p:nvSpPr>
        <p:spPr>
          <a:xfrm>
            <a:off x="5324856" y="1600199"/>
            <a:ext cx="3197352" cy="4525963"/>
          </a:xfrm>
        </p:spPr>
        <p:txBody>
          <a:bodyPr>
            <a:normAutofit/>
          </a:bodyPr>
          <a:lstStyle/>
          <a:p>
            <a:pPr marL="0" indent="0">
              <a:buNone/>
            </a:pPr>
            <a:r>
              <a:rPr lang="en-US" smtClean="0"/>
              <a:t>What </a:t>
            </a:r>
            <a:r>
              <a:rPr lang="en-US" dirty="0" smtClean="0"/>
              <a:t>forms of energy come out of this </a:t>
            </a:r>
            <a:r>
              <a:rPr lang="en-US" dirty="0"/>
              <a:t>chemical </a:t>
            </a:r>
            <a:r>
              <a:rPr lang="en-US"/>
              <a:t>change</a:t>
            </a:r>
            <a:r>
              <a:rPr lang="en-US" smtClean="0"/>
              <a:t>?</a:t>
            </a:r>
          </a:p>
          <a:p>
            <a:pPr marL="0" indent="0">
              <a:buNone/>
            </a:pPr>
            <a:endParaRPr lang="en-US" dirty="0"/>
          </a:p>
          <a:p>
            <a:pPr marL="0" indent="0">
              <a:buNone/>
            </a:pPr>
            <a:r>
              <a:rPr lang="en-US" b="1" i="1" dirty="0" smtClean="0">
                <a:solidFill>
                  <a:srgbClr val="0000FF"/>
                </a:solidFill>
              </a:rPr>
              <a:t>Light and heat energy</a:t>
            </a:r>
            <a:endParaRPr lang="en-US" b="1" i="1" dirty="0">
              <a:solidFill>
                <a:srgbClr val="0000FF"/>
              </a:solidFill>
            </a:endParaRPr>
          </a:p>
          <a:p>
            <a:pPr marL="0" indent="0">
              <a:buNone/>
            </a:pPr>
            <a:endParaRPr lang="en-US" dirty="0"/>
          </a:p>
        </p:txBody>
      </p:sp>
      <p:sp>
        <p:nvSpPr>
          <p:cNvPr id="4" name="Slide Number Placeholder 3"/>
          <p:cNvSpPr>
            <a:spLocks noGrp="1"/>
          </p:cNvSpPr>
          <p:nvPr>
            <p:ph type="sldNum" sz="quarter" idx="12"/>
          </p:nvPr>
        </p:nvSpPr>
        <p:spPr/>
        <p:txBody>
          <a:bodyPr/>
          <a:lstStyle/>
          <a:p>
            <a:fld id="{D3A1C050-F6FE-0E43-A9D0-F8EEADE3D1E4}" type="slidenum">
              <a:rPr lang="en-US" smtClean="0"/>
              <a:pPr/>
              <a:t>11</a:t>
            </a:fld>
            <a:endParaRPr lang="en-US"/>
          </a:p>
        </p:txBody>
      </p:sp>
      <p:sp>
        <p:nvSpPr>
          <p:cNvPr id="6" name="Right Arrow 5"/>
          <p:cNvSpPr>
            <a:spLocks/>
          </p:cNvSpPr>
          <p:nvPr/>
        </p:nvSpPr>
        <p:spPr>
          <a:xfrm>
            <a:off x="3421627" y="2754949"/>
            <a:ext cx="1876832" cy="1683429"/>
          </a:xfrm>
          <a:prstGeom prst="rightArrow">
            <a:avLst/>
          </a:prstGeom>
          <a:ln>
            <a:solidFill>
              <a:srgbClr val="C5C500"/>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spcBef>
                <a:spcPts val="0"/>
              </a:spcBef>
              <a:spcAft>
                <a:spcPts val="300"/>
              </a:spcAft>
            </a:pPr>
            <a:r>
              <a:rPr lang="en-US" sz="800" b="1" dirty="0">
                <a:effectLst/>
                <a:latin typeface="Arial"/>
                <a:ea typeface="Times New Roman"/>
                <a:cs typeface="Times New Roman"/>
              </a:rPr>
              <a:t> </a:t>
            </a:r>
            <a:endParaRPr lang="en-US" sz="1100" dirty="0">
              <a:effectLst/>
              <a:latin typeface="Arial"/>
              <a:ea typeface="Times New Roman"/>
              <a:cs typeface="Times New Roman"/>
            </a:endParaRPr>
          </a:p>
          <a:p>
            <a:pPr marL="0" marR="0">
              <a:spcBef>
                <a:spcPts val="0"/>
              </a:spcBef>
              <a:spcAft>
                <a:spcPts val="300"/>
              </a:spcAft>
            </a:pPr>
            <a:endParaRPr lang="en-US" sz="1400" b="1" dirty="0" smtClean="0">
              <a:effectLst/>
              <a:latin typeface="Arial"/>
              <a:ea typeface="Times New Roman"/>
              <a:cs typeface="Times New Roman"/>
            </a:endParaRPr>
          </a:p>
          <a:p>
            <a:pPr marL="0" marR="0">
              <a:spcBef>
                <a:spcPts val="0"/>
              </a:spcBef>
              <a:spcAft>
                <a:spcPts val="300"/>
              </a:spcAft>
            </a:pPr>
            <a:r>
              <a:rPr lang="en-US" sz="1400" dirty="0" smtClean="0">
                <a:ln w="18415" cmpd="sng">
                  <a:solidFill>
                    <a:schemeClr val="tx1"/>
                  </a:solidFill>
                  <a:prstDash val="solid"/>
                </a:ln>
                <a:solidFill>
                  <a:srgbClr val="C5C500"/>
                </a:solidFill>
                <a:effectLst/>
                <a:latin typeface="Arial"/>
                <a:ea typeface="Times New Roman"/>
                <a:cs typeface="Times New Roman"/>
              </a:rPr>
              <a:t>Energy transformation</a:t>
            </a:r>
            <a:r>
              <a:rPr lang="en-US" sz="1000" b="1" dirty="0" smtClean="0">
                <a:ln>
                  <a:solidFill>
                    <a:schemeClr val="tx1"/>
                  </a:solidFill>
                </a:ln>
                <a:solidFill>
                  <a:srgbClr val="C5C500"/>
                </a:solidFill>
                <a:effectLst/>
                <a:latin typeface="Arial"/>
                <a:ea typeface="Times New Roman"/>
                <a:cs typeface="Times New Roman"/>
              </a:rPr>
              <a:t> </a:t>
            </a:r>
            <a:endParaRPr lang="en-US" sz="1100" dirty="0">
              <a:ln>
                <a:solidFill>
                  <a:schemeClr val="tx1"/>
                </a:solidFill>
              </a:ln>
              <a:solidFill>
                <a:srgbClr val="C5C500"/>
              </a:solidFill>
              <a:effectLst/>
              <a:latin typeface="Arial"/>
              <a:ea typeface="Times New Roman"/>
              <a:cs typeface="Times New Roman"/>
            </a:endParaRPr>
          </a:p>
          <a:p>
            <a:pPr marL="0" marR="0">
              <a:spcBef>
                <a:spcPts val="0"/>
              </a:spcBef>
              <a:spcAft>
                <a:spcPts val="300"/>
              </a:spcAft>
            </a:pPr>
            <a:r>
              <a:rPr lang="en-US" sz="600" dirty="0">
                <a:effectLst/>
                <a:latin typeface="Arial"/>
                <a:ea typeface="Times New Roman"/>
                <a:cs typeface="Times New Roman"/>
              </a:rPr>
              <a:t> </a:t>
            </a:r>
            <a:endParaRPr lang="en-US" sz="1100" dirty="0">
              <a:effectLst/>
              <a:latin typeface="Arial"/>
              <a:ea typeface="Times New Roman"/>
              <a:cs typeface="Times New Roman"/>
            </a:endParaRPr>
          </a:p>
          <a:p>
            <a:pPr marL="0" marR="0">
              <a:spcBef>
                <a:spcPts val="0"/>
              </a:spcBef>
              <a:spcAft>
                <a:spcPts val="300"/>
              </a:spcAft>
            </a:pPr>
            <a:r>
              <a:rPr lang="en-US" sz="600" dirty="0">
                <a:effectLst/>
                <a:latin typeface="Arial"/>
                <a:ea typeface="Times New Roman"/>
                <a:cs typeface="Times New Roman"/>
              </a:rPr>
              <a:t> </a:t>
            </a:r>
            <a:endParaRPr lang="en-US" sz="1100" dirty="0">
              <a:effectLst/>
              <a:latin typeface="Arial"/>
              <a:ea typeface="Times New Roman"/>
              <a:cs typeface="Times New Roman"/>
            </a:endParaRPr>
          </a:p>
          <a:p>
            <a:pPr marL="0" marR="0" algn="ctr">
              <a:spcBef>
                <a:spcPts val="0"/>
              </a:spcBef>
              <a:spcAft>
                <a:spcPts val="300"/>
              </a:spcAft>
            </a:pPr>
            <a:r>
              <a:rPr lang="en-US" sz="800" dirty="0">
                <a:effectLst/>
                <a:latin typeface="Arial"/>
                <a:ea typeface="Times New Roman"/>
                <a:cs typeface="Times New Roman"/>
              </a:rPr>
              <a:t> </a:t>
            </a:r>
            <a:endParaRPr lang="en-US" sz="1100" dirty="0">
              <a:effectLst/>
              <a:latin typeface="Arial"/>
              <a:ea typeface="Times New Roman"/>
              <a:cs typeface="Times New Roman"/>
            </a:endParaRPr>
          </a:p>
        </p:txBody>
      </p:sp>
    </p:spTree>
    <p:extLst>
      <p:ext uri="{BB962C8B-B14F-4D97-AF65-F5344CB8AC3E}">
        <p14:creationId xmlns:p14="http://schemas.microsoft.com/office/powerpoint/2010/main" val="40682721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Telling the Whole Story</a:t>
            </a:r>
            <a:endParaRPr lang="en-US" dirty="0"/>
          </a:p>
        </p:txBody>
      </p:sp>
      <p:sp>
        <p:nvSpPr>
          <p:cNvPr id="3" name="Content Placeholder 2"/>
          <p:cNvSpPr>
            <a:spLocks noGrp="1"/>
          </p:cNvSpPr>
          <p:nvPr>
            <p:ph idx="1"/>
          </p:nvPr>
        </p:nvSpPr>
        <p:spPr/>
        <p:txBody>
          <a:bodyPr/>
          <a:lstStyle/>
          <a:p>
            <a:pPr marL="0" indent="0">
              <a:buNone/>
            </a:pPr>
            <a:r>
              <a:rPr lang="en-US" b="1" dirty="0"/>
              <a:t>Question:</a:t>
            </a:r>
            <a:r>
              <a:rPr lang="en-US" dirty="0"/>
              <a:t> </a:t>
            </a:r>
            <a:r>
              <a:rPr lang="en-US" dirty="0" smtClean="0"/>
              <a:t>What happens to ethanol when it burns? </a:t>
            </a:r>
          </a:p>
          <a:p>
            <a:r>
              <a:rPr lang="en-US" dirty="0" smtClean="0"/>
              <a:t>Does your story include these parts?</a:t>
            </a:r>
          </a:p>
          <a:p>
            <a:endParaRPr lang="en-US" dirty="0"/>
          </a:p>
        </p:txBody>
      </p:sp>
      <p:sp>
        <p:nvSpPr>
          <p:cNvPr id="4" name="Slide Number Placeholder 3"/>
          <p:cNvSpPr>
            <a:spLocks noGrp="1"/>
          </p:cNvSpPr>
          <p:nvPr>
            <p:ph type="sldNum" sz="quarter" idx="12"/>
          </p:nvPr>
        </p:nvSpPr>
        <p:spPr/>
        <p:txBody>
          <a:bodyPr/>
          <a:lstStyle/>
          <a:p>
            <a:fld id="{D3A1C050-F6FE-0E43-A9D0-F8EEADE3D1E4}" type="slidenum">
              <a:rPr lang="en-US" smtClean="0"/>
              <a:pPr/>
              <a:t>12</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782187089"/>
              </p:ext>
            </p:extLst>
          </p:nvPr>
        </p:nvGraphicFramePr>
        <p:xfrm>
          <a:off x="728591" y="3244186"/>
          <a:ext cx="7738670" cy="2938756"/>
        </p:xfrm>
        <a:graphic>
          <a:graphicData uri="http://schemas.openxmlformats.org/drawingml/2006/table">
            <a:tbl>
              <a:tblPr firstRow="1" bandRow="1">
                <a:tableStyleId>{2D5ABB26-0587-4C30-8999-92F81FD0307C}</a:tableStyleId>
              </a:tblPr>
              <a:tblGrid>
                <a:gridCol w="7738670"/>
              </a:tblGrid>
              <a:tr h="734689">
                <a:tc>
                  <a:txBody>
                    <a:bodyPr/>
                    <a:lstStyle/>
                    <a:p>
                      <a:r>
                        <a:rPr lang="en-US" b="1" dirty="0" smtClean="0"/>
                        <a:t>Matter movement:</a:t>
                      </a:r>
                      <a:r>
                        <a:rPr lang="en-US" baseline="0" dirty="0" smtClean="0"/>
                        <a:t> Ethanol evaporating and going into the flame and oxygen going into the flame from the air.</a:t>
                      </a:r>
                      <a:endParaRPr lang="en-US" dirty="0"/>
                    </a:p>
                  </a:txBody>
                  <a:tcPr>
                    <a:solidFill>
                      <a:schemeClr val="tx2">
                        <a:lumMod val="40000"/>
                        <a:lumOff val="60000"/>
                      </a:schemeClr>
                    </a:solidFill>
                  </a:tcPr>
                </a:tc>
              </a:tr>
              <a:tr h="734689">
                <a:tc>
                  <a:txBody>
                    <a:bodyPr/>
                    <a:lstStyle/>
                    <a:p>
                      <a:r>
                        <a:rPr lang="en-US" b="1" dirty="0" smtClean="0"/>
                        <a:t>Matter</a:t>
                      </a:r>
                      <a:r>
                        <a:rPr lang="en-US" b="1" baseline="0" dirty="0" smtClean="0"/>
                        <a:t> change:</a:t>
                      </a:r>
                      <a:r>
                        <a:rPr lang="en-US" b="0" baseline="0" dirty="0" smtClean="0"/>
                        <a:t> Ethanol </a:t>
                      </a:r>
                      <a:r>
                        <a:rPr lang="en-US" baseline="0" dirty="0" smtClean="0"/>
                        <a:t>reacting with oxygen to produce carbon dioxide and water.</a:t>
                      </a:r>
                      <a:endParaRPr lang="en-US" b="1" dirty="0"/>
                    </a:p>
                  </a:txBody>
                  <a:tcPr>
                    <a:solidFill>
                      <a:schemeClr val="tx2">
                        <a:lumMod val="40000"/>
                        <a:lumOff val="60000"/>
                      </a:schemeClr>
                    </a:solidFill>
                  </a:tcPr>
                </a:tc>
              </a:tr>
              <a:tr h="734689">
                <a:tc>
                  <a:txBody>
                    <a:bodyPr/>
                    <a:lstStyle/>
                    <a:p>
                      <a:r>
                        <a:rPr lang="en-US" b="1" dirty="0" smtClean="0"/>
                        <a:t>Energy </a:t>
                      </a:r>
                      <a:r>
                        <a:rPr lang="en-US" b="1" baseline="0" dirty="0" smtClean="0"/>
                        <a:t>change: </a:t>
                      </a:r>
                      <a:r>
                        <a:rPr lang="en-US" baseline="0" dirty="0" smtClean="0"/>
                        <a:t>Chemical energy in ethanol being transformed into light and heat energy.</a:t>
                      </a:r>
                      <a:endParaRPr lang="en-US" dirty="0"/>
                    </a:p>
                  </a:txBody>
                  <a:tcPr>
                    <a:solidFill>
                      <a:srgbClr val="FFFBAD"/>
                    </a:solidFill>
                  </a:tcPr>
                </a:tc>
              </a:tr>
              <a:tr h="73468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Matter movement:</a:t>
                      </a:r>
                      <a:r>
                        <a:rPr lang="en-US" baseline="0" dirty="0" smtClean="0"/>
                        <a:t> Carbon dioxide and water leaving </a:t>
                      </a:r>
                      <a:r>
                        <a:rPr lang="en-US" baseline="0" smtClean="0"/>
                        <a:t>the flame.  </a:t>
                      </a:r>
                      <a:endParaRPr lang="en-US" dirty="0" smtClean="0"/>
                    </a:p>
                  </a:txBody>
                  <a:tcPr>
                    <a:solidFill>
                      <a:srgbClr val="8EB4E3"/>
                    </a:solidFill>
                  </a:tcPr>
                </a:tc>
              </a:tr>
            </a:tbl>
          </a:graphicData>
        </a:graphic>
      </p:graphicFrame>
    </p:spTree>
    <p:extLst>
      <p:ext uri="{BB962C8B-B14F-4D97-AF65-F5344CB8AC3E}">
        <p14:creationId xmlns:p14="http://schemas.microsoft.com/office/powerpoint/2010/main" val="992429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have your ideas changed?</a:t>
            </a:r>
            <a:endParaRPr lang="en-US" dirty="0"/>
          </a:p>
        </p:txBody>
      </p:sp>
      <p:sp>
        <p:nvSpPr>
          <p:cNvPr id="3" name="Content Placeholder 2"/>
          <p:cNvSpPr>
            <a:spLocks noGrp="1"/>
          </p:cNvSpPr>
          <p:nvPr>
            <p:ph idx="1"/>
          </p:nvPr>
        </p:nvSpPr>
        <p:spPr/>
        <p:txBody>
          <a:bodyPr/>
          <a:lstStyle/>
          <a:p>
            <a:r>
              <a:rPr lang="en-US" dirty="0" smtClean="0"/>
              <a:t>Gather together your process tools for the unit (Expressing Ideas Tool, Predictions Tool, &amp; Evidence-Based Argument Tool).</a:t>
            </a:r>
          </a:p>
          <a:p>
            <a:r>
              <a:rPr lang="en-US" dirty="0" smtClean="0"/>
              <a:t>How have your ideas changed related to:</a:t>
            </a:r>
          </a:p>
          <a:p>
            <a:pPr lvl="1"/>
            <a:r>
              <a:rPr lang="en-US" dirty="0" smtClean="0"/>
              <a:t>Scale?</a:t>
            </a:r>
          </a:p>
          <a:p>
            <a:pPr lvl="1"/>
            <a:r>
              <a:rPr lang="en-US" dirty="0" smtClean="0"/>
              <a:t>Movement?</a:t>
            </a:r>
          </a:p>
          <a:p>
            <a:pPr lvl="1"/>
            <a:r>
              <a:rPr lang="en-US" dirty="0" smtClean="0"/>
              <a:t>Carbon?</a:t>
            </a:r>
          </a:p>
          <a:p>
            <a:r>
              <a:rPr lang="en-US" dirty="0" smtClean="0"/>
              <a:t>What do you know about ethanol now that you didn’t know before the investigation?</a:t>
            </a:r>
            <a:endParaRPr lang="en-US" dirty="0"/>
          </a:p>
        </p:txBody>
      </p:sp>
      <p:sp>
        <p:nvSpPr>
          <p:cNvPr id="4" name="Slide Number Placeholder 3"/>
          <p:cNvSpPr>
            <a:spLocks noGrp="1"/>
          </p:cNvSpPr>
          <p:nvPr>
            <p:ph type="sldNum" sz="quarter" idx="12"/>
          </p:nvPr>
        </p:nvSpPr>
        <p:spPr/>
        <p:txBody>
          <a:bodyPr/>
          <a:lstStyle/>
          <a:p>
            <a:fld id="{D3A1C050-F6FE-0E43-A9D0-F8EEADE3D1E4}" type="slidenum">
              <a:rPr lang="en-US" smtClean="0"/>
              <a:pPr/>
              <a:t>13</a:t>
            </a:fld>
            <a:endParaRPr lang="en-US"/>
          </a:p>
        </p:txBody>
      </p:sp>
    </p:spTree>
    <p:extLst>
      <p:ext uri="{BB962C8B-B14F-4D97-AF65-F5344CB8AC3E}">
        <p14:creationId xmlns:p14="http://schemas.microsoft.com/office/powerpoint/2010/main" val="2323403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Unit Map</a:t>
            </a:r>
            <a:endParaRPr lang="en-US" dirty="0"/>
          </a:p>
        </p:txBody>
      </p:sp>
      <p:sp>
        <p:nvSpPr>
          <p:cNvPr id="3" name="Slide Number Placeholder 2"/>
          <p:cNvSpPr>
            <a:spLocks noGrp="1"/>
          </p:cNvSpPr>
          <p:nvPr>
            <p:ph type="sldNum" sz="quarter" idx="12"/>
          </p:nvPr>
        </p:nvSpPr>
        <p:spPr/>
        <p:txBody>
          <a:bodyPr/>
          <a:lstStyle/>
          <a:p>
            <a:fld id="{D3A1C050-F6FE-0E43-A9D0-F8EEADE3D1E4}" type="slidenum">
              <a:rPr lang="en-US" smtClean="0"/>
              <a:pPr/>
              <a:t>2</a:t>
            </a:fld>
            <a:endParaRPr lang="en-US"/>
          </a:p>
        </p:txBody>
      </p:sp>
      <p:pic>
        <p:nvPicPr>
          <p:cNvPr id="6" name="Content Placeholder 5" descr="Macintosh HD:Users:hannahmiller:Dropbox:2 CTIME2 General:2.2 Curriculum Development:2.2.8 PD Support:1 PPTS and Graphics:F2F_UnitMaps_HighRes:Slide12.jpg"/>
          <p:cNvPicPr>
            <a:picLocks noGrp="1"/>
          </p:cNvPicPr>
          <p:nvPr>
            <p:ph idx="1"/>
          </p:nvPr>
        </p:nvPicPr>
        <p:blipFill rotWithShape="1">
          <a:blip r:embed="rId3" cstate="email">
            <a:extLst>
              <a:ext uri="{28A0092B-C50C-407E-A947-70E740481C1C}">
                <a14:useLocalDpi xmlns:a14="http://schemas.microsoft.com/office/drawing/2010/main"/>
              </a:ext>
            </a:extLst>
          </a:blip>
          <a:srcRect/>
          <a:stretch/>
        </p:blipFill>
        <p:spPr bwMode="auto">
          <a:xfrm>
            <a:off x="485614" y="1488230"/>
            <a:ext cx="8201186" cy="4923344"/>
          </a:xfrm>
          <a:prstGeom prst="rect">
            <a:avLst/>
          </a:prstGeom>
          <a:noFill/>
          <a:ln>
            <a:noFill/>
          </a:ln>
          <a:extLst>
            <a:ext uri="{53640926-AAD7-44d8-BBD7-CCE9431645EC}">
              <a14:shadowObscured xmlns:a14="http://schemas.microsoft.com/office/drawing/2010/main" xmlns=""/>
            </a:ext>
            <a:ext uri="{FAA26D3D-D897-4be2-8F04-BA451C77F1D7}">
              <ma14:placeholderFlag xmlns:ma14="http://schemas.microsoft.com/office/mac/drawingml/2011/main" xmlns=""/>
            </a:ext>
          </a:extLst>
        </p:spPr>
      </p:pic>
      <p:sp>
        <p:nvSpPr>
          <p:cNvPr id="7" name="Oval Callout 6"/>
          <p:cNvSpPr>
            <a:spLocks noChangeArrowheads="1"/>
          </p:cNvSpPr>
          <p:nvPr/>
        </p:nvSpPr>
        <p:spPr bwMode="auto">
          <a:xfrm rot="1990354">
            <a:off x="7002583" y="2492828"/>
            <a:ext cx="924560" cy="924560"/>
          </a:xfrm>
          <a:prstGeom prst="wedgeEllipseCallout">
            <a:avLst>
              <a:gd name="adj1" fmla="val 64780"/>
              <a:gd name="adj2" fmla="val 180409"/>
            </a:avLst>
          </a:prstGeom>
          <a:solidFill>
            <a:schemeClr val="tx1">
              <a:lumMod val="65000"/>
              <a:lumOff val="35000"/>
            </a:schemeClr>
          </a:solidFill>
          <a:ln w="9525">
            <a:solidFill>
              <a:schemeClr val="tx1">
                <a:lumMod val="50000"/>
                <a:lumOff val="50000"/>
              </a:schemeClr>
            </a:solidFill>
            <a:miter lim="800000"/>
            <a:headEnd/>
            <a:tailEnd/>
          </a:ln>
          <a:effectLst>
            <a:outerShdw dist="23000" dir="5400000" rotWithShape="0">
              <a:srgbClr val="808080">
                <a:alpha val="34998"/>
              </a:srgbClr>
            </a:outerShdw>
          </a:effectLst>
        </p:spPr>
        <p:txBody>
          <a:bodyPr rot="0" vert="horz" wrap="square" lIns="91440" tIns="45720" rIns="91440" bIns="45720" anchor="ctr" anchorCtr="0" upright="1">
            <a:noAutofit/>
          </a:bodyPr>
          <a:lstStyle/>
          <a:p>
            <a:pPr marL="0" marR="0" algn="ctr">
              <a:spcBef>
                <a:spcPts val="0"/>
              </a:spcBef>
              <a:spcAft>
                <a:spcPts val="600"/>
              </a:spcAft>
            </a:pPr>
            <a:r>
              <a:rPr lang="en-US" sz="1100" dirty="0">
                <a:solidFill>
                  <a:srgbClr val="FFFFFF"/>
                </a:solidFill>
                <a:effectLst/>
                <a:latin typeface="Arial"/>
                <a:ea typeface="Times New Roman"/>
              </a:rPr>
              <a:t>You are here</a:t>
            </a:r>
            <a:endParaRPr lang="en-US" sz="1100" dirty="0">
              <a:effectLst/>
              <a:latin typeface="Arial"/>
              <a:ea typeface="Times New Roman"/>
            </a:endParaRPr>
          </a:p>
        </p:txBody>
      </p:sp>
    </p:spTree>
    <p:extLst>
      <p:ext uri="{BB962C8B-B14F-4D97-AF65-F5344CB8AC3E}">
        <p14:creationId xmlns:p14="http://schemas.microsoft.com/office/powerpoint/2010/main" val="955999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5588"/>
            <a:ext cx="8229600" cy="979511"/>
          </a:xfrm>
        </p:spPr>
        <p:txBody>
          <a:bodyPr>
            <a:noAutofit/>
          </a:bodyPr>
          <a:lstStyle/>
          <a:p>
            <a:pPr algn="ctr"/>
            <a:r>
              <a:rPr lang="en-US" sz="4400" b="0" dirty="0" smtClean="0"/>
              <a:t>Revisit your arguments</a:t>
            </a:r>
            <a:endParaRPr lang="en-US" sz="4400" b="0" dirty="0"/>
          </a:p>
        </p:txBody>
      </p:sp>
      <p:sp>
        <p:nvSpPr>
          <p:cNvPr id="7" name="Text Placeholder 6"/>
          <p:cNvSpPr>
            <a:spLocks noGrp="1"/>
          </p:cNvSpPr>
          <p:nvPr>
            <p:ph type="body" sz="half" idx="2"/>
          </p:nvPr>
        </p:nvSpPr>
        <p:spPr/>
        <p:txBody>
          <a:bodyPr>
            <a:normAutofit/>
          </a:bodyPr>
          <a:lstStyle/>
          <a:p>
            <a:r>
              <a:rPr lang="en-US" sz="2800" dirty="0" smtClean="0"/>
              <a:t>Think about what you know now that you didn’t know before. What have you learned?</a:t>
            </a:r>
            <a:endParaRPr lang="en-US" sz="2800" dirty="0"/>
          </a:p>
        </p:txBody>
      </p:sp>
      <p:sp>
        <p:nvSpPr>
          <p:cNvPr id="5" name="Slide Number Placeholder 4"/>
          <p:cNvSpPr>
            <a:spLocks noGrp="1"/>
          </p:cNvSpPr>
          <p:nvPr>
            <p:ph type="sldNum" sz="quarter" idx="12"/>
          </p:nvPr>
        </p:nvSpPr>
        <p:spPr/>
        <p:txBody>
          <a:bodyPr/>
          <a:lstStyle/>
          <a:p>
            <a:fld id="{D3A1C050-F6FE-0E43-A9D0-F8EEADE3D1E4}" type="slidenum">
              <a:rPr lang="en-US" smtClean="0"/>
              <a:pPr/>
              <a:t>3</a:t>
            </a:fld>
            <a:endParaRPr lang="en-US"/>
          </a:p>
        </p:txBody>
      </p:sp>
      <p:pic>
        <p:nvPicPr>
          <p:cNvPr id="4" name="Picture 2"/>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l="18495" t="24235" r="18163" b="9847"/>
          <a:stretch/>
        </p:blipFill>
        <p:spPr bwMode="auto">
          <a:xfrm>
            <a:off x="3418609" y="1905000"/>
            <a:ext cx="5553992" cy="3251200"/>
          </a:xfrm>
          <a:prstGeom prst="rect">
            <a:avLst/>
          </a:prstGeom>
          <a:noFill/>
          <a:ln w="9525">
            <a:solidFill>
              <a:schemeClr val="tx1"/>
            </a:solidFill>
            <a:miter lim="800000"/>
            <a:headEnd/>
            <a:tailEnd/>
          </a:ln>
          <a:extLst>
            <a:ext uri="{909E8E84-426E-40dd-AFC4-6F175D3DCCD1}">
              <a14:hiddenFill xmlns:a14="http://schemas.microsoft.com/office/drawing/2010/main" xmlns="">
                <a:solidFill>
                  <a:schemeClr val="accent1"/>
                </a:solidFill>
              </a14:hiddenFill>
            </a:ext>
          </a:extLst>
        </p:spPr>
      </p:pic>
    </p:spTree>
    <p:extLst>
      <p:ext uri="{BB962C8B-B14F-4D97-AF65-F5344CB8AC3E}">
        <p14:creationId xmlns:p14="http://schemas.microsoft.com/office/powerpoint/2010/main" val="3414942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98" y="455590"/>
            <a:ext cx="8080744" cy="979511"/>
          </a:xfrm>
        </p:spPr>
        <p:txBody>
          <a:bodyPr>
            <a:noAutofit/>
          </a:bodyPr>
          <a:lstStyle/>
          <a:p>
            <a:pPr algn="ctr"/>
            <a:r>
              <a:rPr lang="en-US" sz="4400" b="0" dirty="0" smtClean="0"/>
              <a:t>Constructing explanations</a:t>
            </a:r>
            <a:endParaRPr lang="en-US" sz="4400" b="0" dirty="0"/>
          </a:p>
        </p:txBody>
      </p:sp>
      <p:sp>
        <p:nvSpPr>
          <p:cNvPr id="7" name="Text Placeholder 6"/>
          <p:cNvSpPr>
            <a:spLocks noGrp="1"/>
          </p:cNvSpPr>
          <p:nvPr>
            <p:ph type="body" sz="half" idx="2"/>
          </p:nvPr>
        </p:nvSpPr>
        <p:spPr/>
        <p:txBody>
          <a:bodyPr>
            <a:normAutofit fontScale="92500" lnSpcReduction="10000"/>
          </a:bodyPr>
          <a:lstStyle/>
          <a:p>
            <a:r>
              <a:rPr lang="en-US" sz="2800" dirty="0" smtClean="0"/>
              <a:t>Consider the following as you construct your explanation:</a:t>
            </a:r>
            <a:endParaRPr lang="en-US" sz="2800" dirty="0"/>
          </a:p>
          <a:p>
            <a:pPr marL="457200" indent="-457200">
              <a:buFont typeface="Arial" panose="020B0604020202020204" pitchFamily="34" charset="0"/>
              <a:buChar char="•"/>
            </a:pPr>
            <a:r>
              <a:rPr lang="en-US" sz="2800" dirty="0" smtClean="0"/>
              <a:t>Evidence from the investigation</a:t>
            </a:r>
            <a:endParaRPr lang="en-US" sz="2800" dirty="0"/>
          </a:p>
          <a:p>
            <a:pPr marL="457200" indent="-457200">
              <a:buFont typeface="Arial" panose="020B0604020202020204" pitchFamily="34" charset="0"/>
              <a:buChar char="•"/>
            </a:pPr>
            <a:r>
              <a:rPr lang="en-US" sz="2800" dirty="0" smtClean="0"/>
              <a:t>What you learned from the molecular modeling activity</a:t>
            </a:r>
          </a:p>
          <a:p>
            <a:pPr marL="457200" indent="-457200">
              <a:buFont typeface="Arial" panose="020B0604020202020204" pitchFamily="34" charset="0"/>
              <a:buChar char="•"/>
            </a:pPr>
            <a:r>
              <a:rPr lang="en-US" sz="2800" dirty="0" smtClean="0"/>
              <a:t>Three Questions Handout</a:t>
            </a:r>
            <a:endParaRPr lang="en-US" sz="2800" dirty="0"/>
          </a:p>
        </p:txBody>
      </p:sp>
      <p:sp>
        <p:nvSpPr>
          <p:cNvPr id="5" name="Slide Number Placeholder 4"/>
          <p:cNvSpPr>
            <a:spLocks noGrp="1"/>
          </p:cNvSpPr>
          <p:nvPr>
            <p:ph type="sldNum" sz="quarter" idx="12"/>
          </p:nvPr>
        </p:nvSpPr>
        <p:spPr/>
        <p:txBody>
          <a:bodyPr/>
          <a:lstStyle/>
          <a:p>
            <a:fld id="{D3A1C050-F6FE-0E43-A9D0-F8EEADE3D1E4}" type="slidenum">
              <a:rPr lang="en-US" sz="1800" kern="0">
                <a:solidFill>
                  <a:sysClr val="windowText" lastClr="000000"/>
                </a:solidFill>
              </a:rPr>
              <a:pPr/>
              <a:t>4</a:t>
            </a:fld>
            <a:endParaRPr lang="en-US" sz="1800" kern="0">
              <a:solidFill>
                <a:sysClr val="windowText" lastClr="000000"/>
              </a:solidFill>
            </a:endParaRPr>
          </a:p>
        </p:txBody>
      </p:sp>
      <p:pic>
        <p:nvPicPr>
          <p:cNvPr id="8" name="Picture 7" descr="Screen Shot 2016-07-27 at 12.16.37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54436" y="1435100"/>
            <a:ext cx="5132363" cy="4976473"/>
          </a:xfrm>
          <a:prstGeom prst="rect">
            <a:avLst/>
          </a:prstGeom>
          <a:ln>
            <a:solidFill>
              <a:schemeClr val="tx1"/>
            </a:solidFill>
          </a:ln>
        </p:spPr>
      </p:pic>
    </p:spTree>
    <p:extLst>
      <p:ext uri="{BB962C8B-B14F-4D97-AF65-F5344CB8AC3E}">
        <p14:creationId xmlns:p14="http://schemas.microsoft.com/office/powerpoint/2010/main" val="4056443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Ideas with a Partner</a:t>
            </a:r>
          </a:p>
        </p:txBody>
      </p:sp>
      <p:sp>
        <p:nvSpPr>
          <p:cNvPr id="6" name="Content Placeholder 5"/>
          <p:cNvSpPr>
            <a:spLocks noGrp="1"/>
          </p:cNvSpPr>
          <p:nvPr>
            <p:ph idx="1"/>
          </p:nvPr>
        </p:nvSpPr>
        <p:spPr/>
        <p:txBody>
          <a:bodyPr/>
          <a:lstStyle/>
          <a:p>
            <a:r>
              <a:rPr lang="en-US" dirty="0"/>
              <a:t>Compare your </a:t>
            </a:r>
            <a:r>
              <a:rPr lang="en-US" dirty="0" smtClean="0"/>
              <a:t>explanations for each of </a:t>
            </a:r>
            <a:r>
              <a:rPr lang="en-US" dirty="0"/>
              <a:t>the </a:t>
            </a:r>
            <a:r>
              <a:rPr lang="en-US" dirty="0" smtClean="0"/>
              <a:t>Three Questions</a:t>
            </a:r>
            <a:r>
              <a:rPr lang="en-US" dirty="0"/>
              <a:t>.</a:t>
            </a:r>
          </a:p>
          <a:p>
            <a:pPr lvl="1"/>
            <a:r>
              <a:rPr lang="en-US" dirty="0"/>
              <a:t>How are they alike?</a:t>
            </a:r>
          </a:p>
          <a:p>
            <a:pPr lvl="1"/>
            <a:r>
              <a:rPr lang="en-US" dirty="0"/>
              <a:t>How are they different?</a:t>
            </a:r>
          </a:p>
          <a:p>
            <a:r>
              <a:rPr lang="en-US" dirty="0" smtClean="0"/>
              <a:t>Check your explanation with the middle- and right-hand columns of the Three Questions handout.</a:t>
            </a:r>
          </a:p>
          <a:p>
            <a:r>
              <a:rPr lang="en-US" dirty="0" smtClean="0"/>
              <a:t>Consider </a:t>
            </a:r>
            <a:r>
              <a:rPr lang="en-US" dirty="0"/>
              <a:t>making revisions to your </a:t>
            </a:r>
            <a:r>
              <a:rPr lang="en-US" dirty="0" smtClean="0"/>
              <a:t>explanation based </a:t>
            </a:r>
            <a:r>
              <a:rPr lang="en-US" dirty="0"/>
              <a:t>on your conversation with your partner.</a:t>
            </a:r>
          </a:p>
        </p:txBody>
      </p:sp>
      <p:sp>
        <p:nvSpPr>
          <p:cNvPr id="5" name="Slide Number Placeholder 4"/>
          <p:cNvSpPr>
            <a:spLocks noGrp="1"/>
          </p:cNvSpPr>
          <p:nvPr>
            <p:ph type="sldNum" sz="quarter" idx="12"/>
          </p:nvPr>
        </p:nvSpPr>
        <p:spPr/>
        <p:txBody>
          <a:bodyPr/>
          <a:lstStyle/>
          <a:p>
            <a:fld id="{D3A1C050-F6FE-0E43-A9D0-F8EEADE3D1E4}" type="slidenum">
              <a:rPr lang="en-US" sz="1800" kern="0">
                <a:solidFill>
                  <a:sysClr val="windowText" lastClr="000000"/>
                </a:solidFill>
              </a:rPr>
              <a:pPr/>
              <a:t>5</a:t>
            </a:fld>
            <a:endParaRPr lang="en-US" sz="1800" kern="0">
              <a:solidFill>
                <a:sysClr val="windowText" lastClr="000000"/>
              </a:solidFill>
            </a:endParaRPr>
          </a:p>
        </p:txBody>
      </p:sp>
    </p:spTree>
    <p:extLst>
      <p:ext uri="{BB962C8B-B14F-4D97-AF65-F5344CB8AC3E}">
        <p14:creationId xmlns:p14="http://schemas.microsoft.com/office/powerpoint/2010/main" val="2172877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flame02"/>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27100" y="1955800"/>
            <a:ext cx="4161155" cy="4084339"/>
          </a:xfrm>
          <a:prstGeom prst="rect">
            <a:avLst/>
          </a:prstGeom>
          <a:noFill/>
          <a:ln>
            <a:noFill/>
          </a:ln>
        </p:spPr>
      </p:pic>
      <p:sp>
        <p:nvSpPr>
          <p:cNvPr id="2" name="Title 1"/>
          <p:cNvSpPr>
            <a:spLocks noGrp="1"/>
          </p:cNvSpPr>
          <p:nvPr>
            <p:ph type="title"/>
          </p:nvPr>
        </p:nvSpPr>
        <p:spPr>
          <a:solidFill>
            <a:schemeClr val="tx2">
              <a:lumMod val="40000"/>
              <a:lumOff val="60000"/>
            </a:schemeClr>
          </a:solidFill>
        </p:spPr>
        <p:txBody>
          <a:bodyPr/>
          <a:lstStyle/>
          <a:p>
            <a:r>
              <a:rPr lang="en-US" dirty="0" smtClean="0"/>
              <a:t>Matter Movement</a:t>
            </a:r>
            <a:endParaRPr lang="en-US" dirty="0"/>
          </a:p>
        </p:txBody>
      </p:sp>
      <p:sp>
        <p:nvSpPr>
          <p:cNvPr id="3" name="Content Placeholder 2"/>
          <p:cNvSpPr>
            <a:spLocks noGrp="1"/>
          </p:cNvSpPr>
          <p:nvPr>
            <p:ph idx="1"/>
          </p:nvPr>
        </p:nvSpPr>
        <p:spPr>
          <a:xfrm>
            <a:off x="5503719" y="1757393"/>
            <a:ext cx="3183080" cy="4654181"/>
          </a:xfrm>
        </p:spPr>
        <p:txBody>
          <a:bodyPr>
            <a:normAutofit/>
          </a:bodyPr>
          <a:lstStyle/>
          <a:p>
            <a:pPr marL="0" indent="0">
              <a:buNone/>
            </a:pPr>
            <a:r>
              <a:rPr lang="en-US" dirty="0" smtClean="0"/>
              <a:t>Do you have:</a:t>
            </a:r>
          </a:p>
          <a:p>
            <a:r>
              <a:rPr lang="en-US" dirty="0" smtClean="0"/>
              <a:t>An arrow showing ethanol evaporating and going into the flame</a:t>
            </a:r>
            <a:endParaRPr lang="en-US" dirty="0"/>
          </a:p>
        </p:txBody>
      </p:sp>
      <p:sp>
        <p:nvSpPr>
          <p:cNvPr id="4" name="Slide Number Placeholder 3"/>
          <p:cNvSpPr>
            <a:spLocks noGrp="1"/>
          </p:cNvSpPr>
          <p:nvPr>
            <p:ph type="sldNum" sz="quarter" idx="12"/>
          </p:nvPr>
        </p:nvSpPr>
        <p:spPr/>
        <p:txBody>
          <a:bodyPr/>
          <a:lstStyle/>
          <a:p>
            <a:fld id="{D3A1C050-F6FE-0E43-A9D0-F8EEADE3D1E4}" type="slidenum">
              <a:rPr lang="en-US" smtClean="0"/>
              <a:pPr/>
              <a:t>6</a:t>
            </a:fld>
            <a:endParaRPr lang="en-US"/>
          </a:p>
        </p:txBody>
      </p:sp>
      <p:cxnSp>
        <p:nvCxnSpPr>
          <p:cNvPr id="11" name="Curved Connector 10"/>
          <p:cNvCxnSpPr/>
          <p:nvPr/>
        </p:nvCxnSpPr>
        <p:spPr>
          <a:xfrm rot="16200000" flipV="1">
            <a:off x="2840099" y="4589401"/>
            <a:ext cx="1335306" cy="563903"/>
          </a:xfrm>
          <a:prstGeom prst="curvedConnector3">
            <a:avLst>
              <a:gd name="adj1" fmla="val 50000"/>
            </a:avLst>
          </a:prstGeom>
          <a:ln w="38100">
            <a:solidFill>
              <a:srgbClr val="0BDB1B"/>
            </a:solidFill>
            <a:tailEnd type="arrow"/>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2307753" y="4828335"/>
            <a:ext cx="1005166" cy="369332"/>
          </a:xfrm>
          <a:prstGeom prst="rect">
            <a:avLst/>
          </a:prstGeom>
          <a:solidFill>
            <a:schemeClr val="bg1"/>
          </a:solidFill>
          <a:ln>
            <a:solidFill>
              <a:schemeClr val="tx1"/>
            </a:solidFill>
          </a:ln>
        </p:spPr>
        <p:txBody>
          <a:bodyPr wrap="square" rtlCol="0">
            <a:spAutoFit/>
          </a:bodyPr>
          <a:lstStyle/>
          <a:p>
            <a:r>
              <a:rPr lang="en-US" dirty="0" smtClean="0"/>
              <a:t>Ethanol</a:t>
            </a:r>
            <a:endParaRPr lang="en-US" dirty="0"/>
          </a:p>
        </p:txBody>
      </p:sp>
    </p:spTree>
    <p:extLst>
      <p:ext uri="{BB962C8B-B14F-4D97-AF65-F5344CB8AC3E}">
        <p14:creationId xmlns:p14="http://schemas.microsoft.com/office/powerpoint/2010/main" val="3976497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8EB4E3"/>
          </a:solidFill>
        </p:spPr>
        <p:txBody>
          <a:bodyPr/>
          <a:lstStyle/>
          <a:p>
            <a:r>
              <a:rPr lang="en-US" smtClean="0"/>
              <a:t>Matter Movement</a:t>
            </a:r>
            <a:endParaRPr lang="en-US" dirty="0"/>
          </a:p>
        </p:txBody>
      </p:sp>
      <p:sp>
        <p:nvSpPr>
          <p:cNvPr id="3" name="Content Placeholder 2"/>
          <p:cNvSpPr>
            <a:spLocks noGrp="1"/>
          </p:cNvSpPr>
          <p:nvPr>
            <p:ph idx="1"/>
          </p:nvPr>
        </p:nvSpPr>
        <p:spPr>
          <a:xfrm>
            <a:off x="5503719" y="1757393"/>
            <a:ext cx="3183080" cy="4654181"/>
          </a:xfrm>
        </p:spPr>
        <p:txBody>
          <a:bodyPr>
            <a:normAutofit/>
          </a:bodyPr>
          <a:lstStyle/>
          <a:p>
            <a:pPr marL="0" indent="0">
              <a:buNone/>
            </a:pPr>
            <a:r>
              <a:rPr lang="en-US" dirty="0" smtClean="0"/>
              <a:t>Do you have:</a:t>
            </a:r>
          </a:p>
          <a:p>
            <a:r>
              <a:rPr lang="en-US" dirty="0" smtClean="0"/>
              <a:t>An arrow showing oxygen or O</a:t>
            </a:r>
            <a:r>
              <a:rPr lang="en-US" baseline="-25000" dirty="0" smtClean="0"/>
              <a:t>2</a:t>
            </a:r>
            <a:r>
              <a:rPr lang="en-US" dirty="0" smtClean="0"/>
              <a:t> entering the flame</a:t>
            </a:r>
          </a:p>
        </p:txBody>
      </p:sp>
      <p:sp>
        <p:nvSpPr>
          <p:cNvPr id="4" name="Slide Number Placeholder 3"/>
          <p:cNvSpPr>
            <a:spLocks noGrp="1"/>
          </p:cNvSpPr>
          <p:nvPr>
            <p:ph type="sldNum" sz="quarter" idx="12"/>
          </p:nvPr>
        </p:nvSpPr>
        <p:spPr/>
        <p:txBody>
          <a:bodyPr/>
          <a:lstStyle/>
          <a:p>
            <a:fld id="{D3A1C050-F6FE-0E43-A9D0-F8EEADE3D1E4}" type="slidenum">
              <a:rPr lang="en-US" smtClean="0"/>
              <a:pPr/>
              <a:t>7</a:t>
            </a:fld>
            <a:endParaRPr lang="en-US"/>
          </a:p>
        </p:txBody>
      </p:sp>
      <p:pic>
        <p:nvPicPr>
          <p:cNvPr id="23" name="Picture 22" descr="flame02"/>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9643" y="2161529"/>
            <a:ext cx="4161155" cy="4084339"/>
          </a:xfrm>
          <a:prstGeom prst="rect">
            <a:avLst/>
          </a:prstGeom>
          <a:noFill/>
          <a:ln>
            <a:noFill/>
          </a:ln>
        </p:spPr>
      </p:pic>
      <p:cxnSp>
        <p:nvCxnSpPr>
          <p:cNvPr id="24" name="Curved Connector 23"/>
          <p:cNvCxnSpPr/>
          <p:nvPr/>
        </p:nvCxnSpPr>
        <p:spPr>
          <a:xfrm rot="16200000" flipV="1">
            <a:off x="2840099" y="4589401"/>
            <a:ext cx="1335306" cy="563903"/>
          </a:xfrm>
          <a:prstGeom prst="curvedConnector3">
            <a:avLst>
              <a:gd name="adj1" fmla="val 50000"/>
            </a:avLst>
          </a:prstGeom>
          <a:ln w="38100">
            <a:solidFill>
              <a:srgbClr val="0BDB1B"/>
            </a:solidFill>
            <a:tailEnd type="arrow"/>
          </a:ln>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a:off x="2307753" y="4828335"/>
            <a:ext cx="1005166" cy="369332"/>
          </a:xfrm>
          <a:prstGeom prst="rect">
            <a:avLst/>
          </a:prstGeom>
          <a:solidFill>
            <a:schemeClr val="bg1"/>
          </a:solidFill>
          <a:ln>
            <a:solidFill>
              <a:schemeClr val="tx1"/>
            </a:solidFill>
          </a:ln>
        </p:spPr>
        <p:txBody>
          <a:bodyPr wrap="square" rtlCol="0">
            <a:spAutoFit/>
          </a:bodyPr>
          <a:lstStyle/>
          <a:p>
            <a:r>
              <a:rPr lang="en-US" dirty="0" smtClean="0"/>
              <a:t>Ethanol</a:t>
            </a:r>
            <a:endParaRPr lang="en-US" dirty="0"/>
          </a:p>
        </p:txBody>
      </p:sp>
      <p:sp>
        <p:nvSpPr>
          <p:cNvPr id="10" name="TextBox 9"/>
          <p:cNvSpPr txBox="1"/>
          <p:nvPr/>
        </p:nvSpPr>
        <p:spPr>
          <a:xfrm flipH="1">
            <a:off x="4359506" y="4328171"/>
            <a:ext cx="726829" cy="369332"/>
          </a:xfrm>
          <a:prstGeom prst="rect">
            <a:avLst/>
          </a:prstGeom>
          <a:solidFill>
            <a:schemeClr val="bg1"/>
          </a:solidFill>
          <a:ln>
            <a:solidFill>
              <a:schemeClr val="tx1"/>
            </a:solidFill>
          </a:ln>
        </p:spPr>
        <p:txBody>
          <a:bodyPr wrap="square" rtlCol="0">
            <a:spAutoFit/>
          </a:bodyPr>
          <a:lstStyle/>
          <a:p>
            <a:r>
              <a:rPr lang="en-US" dirty="0" smtClean="0"/>
              <a:t>O</a:t>
            </a:r>
            <a:r>
              <a:rPr lang="en-US" baseline="-25000" dirty="0" smtClean="0"/>
              <a:t>2</a:t>
            </a:r>
            <a:endParaRPr lang="en-US" baseline="-25000" dirty="0"/>
          </a:p>
        </p:txBody>
      </p:sp>
      <p:cxnSp>
        <p:nvCxnSpPr>
          <p:cNvPr id="11" name="Curved Connector 10"/>
          <p:cNvCxnSpPr/>
          <p:nvPr/>
        </p:nvCxnSpPr>
        <p:spPr>
          <a:xfrm rot="10800000">
            <a:off x="3312919" y="4292601"/>
            <a:ext cx="1462284" cy="535735"/>
          </a:xfrm>
          <a:prstGeom prst="curvedConnector3">
            <a:avLst>
              <a:gd name="adj1" fmla="val 50000"/>
            </a:avLst>
          </a:prstGeom>
          <a:ln w="38100">
            <a:solidFill>
              <a:srgbClr val="0000FF"/>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05381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8EB4E3"/>
          </a:solidFill>
        </p:spPr>
        <p:txBody>
          <a:bodyPr/>
          <a:lstStyle/>
          <a:p>
            <a:r>
              <a:rPr lang="en-US" dirty="0" smtClean="0"/>
              <a:t>Matter Movement</a:t>
            </a:r>
            <a:endParaRPr lang="en-US" dirty="0"/>
          </a:p>
        </p:txBody>
      </p:sp>
      <p:sp>
        <p:nvSpPr>
          <p:cNvPr id="3" name="Content Placeholder 2"/>
          <p:cNvSpPr>
            <a:spLocks noGrp="1"/>
          </p:cNvSpPr>
          <p:nvPr>
            <p:ph idx="1"/>
          </p:nvPr>
        </p:nvSpPr>
        <p:spPr>
          <a:xfrm>
            <a:off x="5503719" y="1757393"/>
            <a:ext cx="3183080" cy="4654181"/>
          </a:xfrm>
        </p:spPr>
        <p:txBody>
          <a:bodyPr>
            <a:normAutofit fontScale="92500" lnSpcReduction="20000"/>
          </a:bodyPr>
          <a:lstStyle/>
          <a:p>
            <a:pPr marL="0" indent="0">
              <a:buNone/>
            </a:pPr>
            <a:r>
              <a:rPr lang="en-US" dirty="0" smtClean="0"/>
              <a:t>Do you have:</a:t>
            </a:r>
          </a:p>
          <a:p>
            <a:r>
              <a:rPr lang="en-US" dirty="0" smtClean="0"/>
              <a:t>An arrow showing carbon dioxide or CO</a:t>
            </a:r>
            <a:r>
              <a:rPr lang="en-US" baseline="-25000" dirty="0" smtClean="0"/>
              <a:t>2</a:t>
            </a:r>
            <a:r>
              <a:rPr lang="en-US" dirty="0" smtClean="0"/>
              <a:t> leaving the flame</a:t>
            </a:r>
          </a:p>
          <a:p>
            <a:r>
              <a:rPr lang="en-US" dirty="0"/>
              <a:t>An arrow showing water vapor or H</a:t>
            </a:r>
            <a:r>
              <a:rPr lang="en-US" baseline="-25000" dirty="0"/>
              <a:t>2</a:t>
            </a:r>
            <a:r>
              <a:rPr lang="en-US" dirty="0"/>
              <a:t>O leaving the flame</a:t>
            </a:r>
          </a:p>
          <a:p>
            <a:endParaRPr lang="en-US" dirty="0"/>
          </a:p>
        </p:txBody>
      </p:sp>
      <p:sp>
        <p:nvSpPr>
          <p:cNvPr id="4" name="Slide Number Placeholder 3"/>
          <p:cNvSpPr>
            <a:spLocks noGrp="1"/>
          </p:cNvSpPr>
          <p:nvPr>
            <p:ph type="sldNum" sz="quarter" idx="12"/>
          </p:nvPr>
        </p:nvSpPr>
        <p:spPr/>
        <p:txBody>
          <a:bodyPr/>
          <a:lstStyle/>
          <a:p>
            <a:fld id="{D3A1C050-F6FE-0E43-A9D0-F8EEADE3D1E4}" type="slidenum">
              <a:rPr lang="en-US" smtClean="0"/>
              <a:pPr/>
              <a:t>8</a:t>
            </a:fld>
            <a:endParaRPr lang="en-US"/>
          </a:p>
        </p:txBody>
      </p:sp>
      <p:pic>
        <p:nvPicPr>
          <p:cNvPr id="23" name="Picture 22" descr="flame02"/>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9643" y="2161529"/>
            <a:ext cx="4161155" cy="4084339"/>
          </a:xfrm>
          <a:prstGeom prst="rect">
            <a:avLst/>
          </a:prstGeom>
          <a:noFill/>
          <a:ln>
            <a:noFill/>
          </a:ln>
        </p:spPr>
      </p:pic>
      <p:cxnSp>
        <p:nvCxnSpPr>
          <p:cNvPr id="24" name="Curved Connector 23"/>
          <p:cNvCxnSpPr/>
          <p:nvPr/>
        </p:nvCxnSpPr>
        <p:spPr>
          <a:xfrm rot="16200000" flipV="1">
            <a:off x="2840099" y="4589401"/>
            <a:ext cx="1335306" cy="563903"/>
          </a:xfrm>
          <a:prstGeom prst="curvedConnector3">
            <a:avLst>
              <a:gd name="adj1" fmla="val 50000"/>
            </a:avLst>
          </a:prstGeom>
          <a:ln w="38100">
            <a:solidFill>
              <a:srgbClr val="0BDB1B"/>
            </a:solidFill>
            <a:tailEnd type="arrow"/>
          </a:ln>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a:off x="2307753" y="4828335"/>
            <a:ext cx="1005166" cy="369332"/>
          </a:xfrm>
          <a:prstGeom prst="rect">
            <a:avLst/>
          </a:prstGeom>
          <a:solidFill>
            <a:schemeClr val="bg1"/>
          </a:solidFill>
          <a:ln>
            <a:solidFill>
              <a:schemeClr val="tx1"/>
            </a:solidFill>
          </a:ln>
        </p:spPr>
        <p:txBody>
          <a:bodyPr wrap="square" rtlCol="0">
            <a:spAutoFit/>
          </a:bodyPr>
          <a:lstStyle/>
          <a:p>
            <a:r>
              <a:rPr lang="en-US" dirty="0" smtClean="0"/>
              <a:t>Ethanol</a:t>
            </a:r>
            <a:endParaRPr lang="en-US" dirty="0"/>
          </a:p>
        </p:txBody>
      </p:sp>
      <p:cxnSp>
        <p:nvCxnSpPr>
          <p:cNvPr id="17" name="Curved Connector 16"/>
          <p:cNvCxnSpPr/>
          <p:nvPr/>
        </p:nvCxnSpPr>
        <p:spPr>
          <a:xfrm rot="5400000" flipH="1" flipV="1">
            <a:off x="2705101" y="2806700"/>
            <a:ext cx="1917699" cy="876300"/>
          </a:xfrm>
          <a:prstGeom prst="curvedConnector3">
            <a:avLst>
              <a:gd name="adj1" fmla="val 50000"/>
            </a:avLst>
          </a:prstGeom>
          <a:ln w="38100">
            <a:solidFill>
              <a:srgbClr val="0000FF"/>
            </a:solidFill>
            <a:tailEnd type="arrow"/>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flipH="1">
            <a:off x="3935822" y="3060184"/>
            <a:ext cx="726829" cy="369332"/>
          </a:xfrm>
          <a:prstGeom prst="rect">
            <a:avLst/>
          </a:prstGeom>
          <a:solidFill>
            <a:schemeClr val="bg1"/>
          </a:solidFill>
          <a:ln>
            <a:solidFill>
              <a:schemeClr val="tx1"/>
            </a:solidFill>
          </a:ln>
        </p:spPr>
        <p:txBody>
          <a:bodyPr wrap="square" rtlCol="0">
            <a:spAutoFit/>
          </a:bodyPr>
          <a:lstStyle/>
          <a:p>
            <a:r>
              <a:rPr lang="en-US" dirty="0" smtClean="0"/>
              <a:t>CO</a:t>
            </a:r>
            <a:r>
              <a:rPr lang="en-US" baseline="-25000" dirty="0" smtClean="0"/>
              <a:t>2</a:t>
            </a:r>
            <a:endParaRPr lang="en-US" baseline="-25000" dirty="0"/>
          </a:p>
        </p:txBody>
      </p:sp>
      <p:cxnSp>
        <p:nvCxnSpPr>
          <p:cNvPr id="10" name="Curved Connector 9"/>
          <p:cNvCxnSpPr/>
          <p:nvPr/>
        </p:nvCxnSpPr>
        <p:spPr>
          <a:xfrm rot="16200000" flipV="1">
            <a:off x="2038034" y="3031466"/>
            <a:ext cx="2004989" cy="339475"/>
          </a:xfrm>
          <a:prstGeom prst="curvedConnector3">
            <a:avLst>
              <a:gd name="adj1" fmla="val 44299"/>
            </a:avLst>
          </a:prstGeom>
          <a:ln w="38100">
            <a:solidFill>
              <a:srgbClr val="0000FF"/>
            </a:solidFill>
            <a:tailEnd type="arrow"/>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flipH="1">
            <a:off x="1944338" y="2286000"/>
            <a:ext cx="726829" cy="369332"/>
          </a:xfrm>
          <a:prstGeom prst="rect">
            <a:avLst/>
          </a:prstGeom>
          <a:solidFill>
            <a:schemeClr val="bg1"/>
          </a:solidFill>
          <a:ln>
            <a:solidFill>
              <a:schemeClr val="tx1"/>
            </a:solidFill>
          </a:ln>
        </p:spPr>
        <p:txBody>
          <a:bodyPr wrap="square" rtlCol="0">
            <a:spAutoFit/>
          </a:bodyPr>
          <a:lstStyle/>
          <a:p>
            <a:r>
              <a:rPr lang="en-US" dirty="0" smtClean="0"/>
              <a:t>H</a:t>
            </a:r>
            <a:r>
              <a:rPr lang="en-US" baseline="-25000" dirty="0" smtClean="0"/>
              <a:t>2</a:t>
            </a:r>
            <a:r>
              <a:rPr lang="en-US" dirty="0" smtClean="0"/>
              <a:t>O</a:t>
            </a:r>
            <a:endParaRPr lang="en-US" dirty="0"/>
          </a:p>
        </p:txBody>
      </p:sp>
      <p:sp>
        <p:nvSpPr>
          <p:cNvPr id="12" name="TextBox 11"/>
          <p:cNvSpPr txBox="1"/>
          <p:nvPr/>
        </p:nvSpPr>
        <p:spPr>
          <a:xfrm flipH="1">
            <a:off x="4359506" y="4328171"/>
            <a:ext cx="726829" cy="369332"/>
          </a:xfrm>
          <a:prstGeom prst="rect">
            <a:avLst/>
          </a:prstGeom>
          <a:solidFill>
            <a:schemeClr val="bg1"/>
          </a:solidFill>
          <a:ln>
            <a:solidFill>
              <a:schemeClr val="tx1"/>
            </a:solidFill>
          </a:ln>
        </p:spPr>
        <p:txBody>
          <a:bodyPr wrap="square" rtlCol="0">
            <a:spAutoFit/>
          </a:bodyPr>
          <a:lstStyle/>
          <a:p>
            <a:r>
              <a:rPr lang="en-US" dirty="0" smtClean="0"/>
              <a:t>O</a:t>
            </a:r>
            <a:r>
              <a:rPr lang="en-US" baseline="-25000" dirty="0" smtClean="0"/>
              <a:t>2</a:t>
            </a:r>
            <a:endParaRPr lang="en-US" baseline="-25000" dirty="0"/>
          </a:p>
        </p:txBody>
      </p:sp>
      <p:cxnSp>
        <p:nvCxnSpPr>
          <p:cNvPr id="13" name="Curved Connector 12"/>
          <p:cNvCxnSpPr/>
          <p:nvPr/>
        </p:nvCxnSpPr>
        <p:spPr>
          <a:xfrm rot="10800000">
            <a:off x="3312919" y="4292601"/>
            <a:ext cx="1462284" cy="535735"/>
          </a:xfrm>
          <a:prstGeom prst="curvedConnector3">
            <a:avLst>
              <a:gd name="adj1" fmla="val 50000"/>
            </a:avLst>
          </a:prstGeom>
          <a:ln w="38100">
            <a:solidFill>
              <a:srgbClr val="0000FF"/>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4363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8EB4E3"/>
          </a:solidFill>
        </p:spPr>
        <p:txBody>
          <a:bodyPr/>
          <a:lstStyle/>
          <a:p>
            <a:r>
              <a:rPr lang="en-US" dirty="0" smtClean="0"/>
              <a:t>Matter Change</a:t>
            </a:r>
            <a:endParaRPr lang="en-US" dirty="0"/>
          </a:p>
        </p:txBody>
      </p:sp>
      <p:sp>
        <p:nvSpPr>
          <p:cNvPr id="3" name="Content Placeholder 2"/>
          <p:cNvSpPr>
            <a:spLocks noGrp="1"/>
          </p:cNvSpPr>
          <p:nvPr>
            <p:ph idx="1"/>
          </p:nvPr>
        </p:nvSpPr>
        <p:spPr/>
        <p:txBody>
          <a:bodyPr/>
          <a:lstStyle/>
          <a:p>
            <a:pPr marL="0" indent="0">
              <a:buNone/>
            </a:pPr>
            <a:r>
              <a:rPr lang="en-US" dirty="0"/>
              <a:t>What is the name of the chemical change that </a:t>
            </a:r>
            <a:r>
              <a:rPr lang="en-US" dirty="0" smtClean="0"/>
              <a:t>happens when ethanol burns? </a:t>
            </a:r>
          </a:p>
          <a:p>
            <a:pPr marL="0" indent="0">
              <a:buNone/>
            </a:pPr>
            <a:r>
              <a:rPr lang="en-US" b="1" i="1" dirty="0" smtClean="0">
                <a:solidFill>
                  <a:srgbClr val="0000FF"/>
                </a:solidFill>
              </a:rPr>
              <a:t>Combustion</a:t>
            </a:r>
            <a:endParaRPr lang="en-US" b="1" i="1" dirty="0">
              <a:solidFill>
                <a:srgbClr val="0000FF"/>
              </a:solidFill>
            </a:endParaRPr>
          </a:p>
        </p:txBody>
      </p:sp>
      <p:sp>
        <p:nvSpPr>
          <p:cNvPr id="4" name="Slide Number Placeholder 3"/>
          <p:cNvSpPr>
            <a:spLocks noGrp="1"/>
          </p:cNvSpPr>
          <p:nvPr>
            <p:ph type="sldNum" sz="quarter" idx="12"/>
          </p:nvPr>
        </p:nvSpPr>
        <p:spPr/>
        <p:txBody>
          <a:bodyPr/>
          <a:lstStyle/>
          <a:p>
            <a:fld id="{D3A1C050-F6FE-0E43-A9D0-F8EEADE3D1E4}" type="slidenum">
              <a:rPr lang="en-US" smtClean="0"/>
              <a:pPr/>
              <a:t>9</a:t>
            </a:fld>
            <a:endParaRPr lang="en-US"/>
          </a:p>
        </p:txBody>
      </p:sp>
    </p:spTree>
    <p:extLst>
      <p:ext uri="{BB962C8B-B14F-4D97-AF65-F5344CB8AC3E}">
        <p14:creationId xmlns:p14="http://schemas.microsoft.com/office/powerpoint/2010/main" val="4191325626"/>
      </p:ext>
    </p:extLst>
  </p:cSld>
  <p:clrMapOvr>
    <a:masterClrMapping/>
  </p:clrMapOvr>
</p:sld>
</file>

<file path=ppt/theme/theme1.xml><?xml version="1.0" encoding="utf-8"?>
<a:theme xmlns:a="http://schemas.openxmlformats.org/drawingml/2006/main" name="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Presentation.potm</Template>
  <TotalTime>341</TotalTime>
  <Words>1081</Words>
  <Application>Microsoft Office PowerPoint</Application>
  <PresentationFormat>On-screen Show (4:3)</PresentationFormat>
  <Paragraphs>142</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ＭＳ Ｐゴシック</vt:lpstr>
      <vt:lpstr>Arial</vt:lpstr>
      <vt:lpstr>Calibri</vt:lpstr>
      <vt:lpstr>Times New Roman</vt:lpstr>
      <vt:lpstr>Wingdings</vt:lpstr>
      <vt:lpstr>Presentation</vt:lpstr>
      <vt:lpstr>Systems and Scale Unit  Activity 4.5: Explaining Ethanol Burning</vt:lpstr>
      <vt:lpstr>Unit Map</vt:lpstr>
      <vt:lpstr>Revisit your arguments</vt:lpstr>
      <vt:lpstr>Constructing explanations</vt:lpstr>
      <vt:lpstr>Comparing Ideas with a Partner</vt:lpstr>
      <vt:lpstr>Matter Movement</vt:lpstr>
      <vt:lpstr>Matter Movement</vt:lpstr>
      <vt:lpstr>Matter Movement</vt:lpstr>
      <vt:lpstr>Matter Change</vt:lpstr>
      <vt:lpstr>Matter Change</vt:lpstr>
      <vt:lpstr>Energy Change</vt:lpstr>
      <vt:lpstr>Telling the Whole Story</vt:lpstr>
      <vt:lpstr>How have your ideas changed?</vt:lpstr>
    </vt:vector>
  </TitlesOfParts>
  <Company>Michigan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Jenny Dauer</dc:creator>
  <cp:lastModifiedBy>Nolan, Alexander</cp:lastModifiedBy>
  <cp:revision>111</cp:revision>
  <dcterms:created xsi:type="dcterms:W3CDTF">2013-03-08T14:19:13Z</dcterms:created>
  <dcterms:modified xsi:type="dcterms:W3CDTF">2017-06-27T18:32:25Z</dcterms:modified>
</cp:coreProperties>
</file>