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73" r:id="rId2"/>
    <p:sldId id="409" r:id="rId3"/>
    <p:sldId id="408" r:id="rId4"/>
    <p:sldId id="404" r:id="rId5"/>
    <p:sldId id="378" r:id="rId6"/>
    <p:sldId id="381" r:id="rId7"/>
    <p:sldId id="363" r:id="rId8"/>
    <p:sldId id="379" r:id="rId9"/>
    <p:sldId id="387" r:id="rId10"/>
    <p:sldId id="393" r:id="rId11"/>
    <p:sldId id="394" r:id="rId12"/>
    <p:sldId id="383" r:id="rId13"/>
    <p:sldId id="377" r:id="rId14"/>
    <p:sldId id="366" r:id="rId15"/>
    <p:sldId id="367" r:id="rId16"/>
    <p:sldId id="384" r:id="rId17"/>
    <p:sldId id="401" r:id="rId18"/>
    <p:sldId id="402" r:id="rId19"/>
    <p:sldId id="392" r:id="rId20"/>
    <p:sldId id="407" r:id="rId21"/>
    <p:sldId id="405" r:id="rId22"/>
    <p:sldId id="40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4D00"/>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p:restoredTop sz="57285" autoAdjust="0"/>
  </p:normalViewPr>
  <p:slideViewPr>
    <p:cSldViewPr snapToGrid="0" snapToObjects="1">
      <p:cViewPr varScale="1">
        <p:scale>
          <a:sx n="39" d="100"/>
          <a:sy n="39" d="100"/>
        </p:scale>
        <p:origin x="2202" y="4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6/28/2017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6/28/2017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Use the instructional model to show students where they are in the course of the unit.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 slide 2 of the 2.2 </a:t>
            </a:r>
            <a:r>
              <a:rPr lang="en-US" sz="1200" kern="1200" smtClean="0">
                <a:solidFill>
                  <a:schemeClr val="tx1"/>
                </a:solidFill>
                <a:effectLst/>
                <a:latin typeface="+mn-lt"/>
                <a:ea typeface="+mn-ea"/>
                <a:cs typeface="+mn-cs"/>
              </a:rPr>
              <a:t>Molecules Cells</a:t>
            </a:r>
            <a:r>
              <a:rPr lang="en-US" sz="1200" kern="1200" baseline="0" smtClean="0">
                <a:solidFill>
                  <a:schemeClr val="tx1"/>
                </a:solidFill>
                <a:effectLst/>
                <a:latin typeface="+mn-lt"/>
                <a:ea typeface="+mn-ea"/>
                <a:cs typeface="+mn-cs"/>
              </a:rPr>
              <a:t> Are Made Of </a:t>
            </a:r>
            <a:r>
              <a:rPr lang="en-US" sz="1200" kern="1200" smtClean="0">
                <a:solidFill>
                  <a:schemeClr val="tx1"/>
                </a:solidFill>
                <a:effectLst/>
                <a:latin typeface="+mn-lt"/>
                <a:ea typeface="+mn-ea"/>
                <a:cs typeface="+mn-cs"/>
              </a:rPr>
              <a:t>PPT</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207026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10 and 11 focus on proteins, including the atoms in protein molecules (CHON)</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11</a:t>
            </a:fld>
            <a:endParaRPr lang="en-US"/>
          </a:p>
        </p:txBody>
      </p:sp>
    </p:spTree>
    <p:extLst>
      <p:ext uri="{BB962C8B-B14F-4D97-AF65-F5344CB8AC3E}">
        <p14:creationId xmlns:p14="http://schemas.microsoft.com/office/powerpoint/2010/main" val="385416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12 points out that all the organic molecules in cells are made primarily of 4 kinds of atoms: CHON.  (If you wish to discuss other atoms in organic molecules such as P and S, you could do so later with Slides 21 and 22.)</a:t>
            </a:r>
          </a:p>
          <a:p>
            <a:pPr lvl="0"/>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653FC9-469A-1647-99BC-EE634023D90B}" type="slidenum">
              <a:rPr lang="en-US" sz="1200">
                <a:latin typeface="Calibri" charset="0"/>
              </a:rPr>
              <a:pPr eaLnBrk="1" hangingPunct="1"/>
              <a:t>12</a:t>
            </a:fld>
            <a:endParaRPr lang="en-US" sz="1200">
              <a:latin typeface="Calibri" charset="0"/>
            </a:endParaRPr>
          </a:p>
        </p:txBody>
      </p:sp>
    </p:spTree>
    <p:extLst>
      <p:ext uri="{BB962C8B-B14F-4D97-AF65-F5344CB8AC3E}">
        <p14:creationId xmlns:p14="http://schemas.microsoft.com/office/powerpoint/2010/main" val="239327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13 and 14 point to cholesterol, vitamins, and minerals: molecules found in cells but always less than 1% of cell mass.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91070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13 and 14 point to cholesterol, vitamins, and minerals: molecules found in cells but always less than 1% of cell mass.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14</a:t>
            </a:fld>
            <a:endParaRPr lang="en-US"/>
          </a:p>
        </p:txBody>
      </p:sp>
    </p:spTree>
    <p:extLst>
      <p:ext uri="{BB962C8B-B14F-4D97-AF65-F5344CB8AC3E}">
        <p14:creationId xmlns:p14="http://schemas.microsoft.com/office/powerpoint/2010/main" val="3023644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15 and 16 focus on how to calculate the amount of water in cells by subtracting the total mass of organic matter from 100g.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116321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15 and 16 focus on how to calculate the amount of water in cells by subtracting the total mass of organic matter from 100g.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16</a:t>
            </a:fld>
            <a:endParaRPr lang="en-US"/>
          </a:p>
        </p:txBody>
      </p:sp>
    </p:spTree>
    <p:extLst>
      <p:ext uri="{BB962C8B-B14F-4D97-AF65-F5344CB8AC3E}">
        <p14:creationId xmlns:p14="http://schemas.microsoft.com/office/powerpoint/2010/main" val="34876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Slides 17 and 18 connect information about calories on food labels with what students have already studied about chemical energy in organic molecules in the </a:t>
            </a:r>
            <a:r>
              <a:rPr lang="en-US" sz="1200" i="1" kern="1200" dirty="0" smtClean="0">
                <a:solidFill>
                  <a:schemeClr val="tx1"/>
                </a:solidFill>
                <a:effectLst/>
                <a:latin typeface="+mn-lt"/>
                <a:ea typeface="+mn-ea"/>
                <a:cs typeface="+mn-cs"/>
              </a:rPr>
              <a:t>Systems and Scale </a:t>
            </a:r>
            <a:r>
              <a:rPr lang="en-US" sz="1200" kern="1200" dirty="0" smtClean="0">
                <a:solidFill>
                  <a:schemeClr val="tx1"/>
                </a:solidFill>
                <a:effectLst/>
                <a:latin typeface="+mn-lt"/>
                <a:ea typeface="+mn-ea"/>
                <a:cs typeface="+mn-cs"/>
              </a:rPr>
              <a:t>unit.  Note that high-energy C-C and C-H bonds are yellow on the illustrations of molecules.</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946B7EDE-1D34-AF43-A72F-F106018D4F39}" type="slidenum">
              <a:rPr lang="en-US" smtClean="0"/>
              <a:pPr/>
              <a:t>17</a:t>
            </a:fld>
            <a:endParaRPr lang="en-US"/>
          </a:p>
        </p:txBody>
      </p:sp>
    </p:spTree>
    <p:extLst>
      <p:ext uri="{BB962C8B-B14F-4D97-AF65-F5344CB8AC3E}">
        <p14:creationId xmlns:p14="http://schemas.microsoft.com/office/powerpoint/2010/main" val="137640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Slides 17 and 18 connect information about calories on food labels with what students have already studied about chemical energy in organic molecules in the </a:t>
            </a:r>
            <a:r>
              <a:rPr lang="en-US" sz="1200" i="1" kern="1200" dirty="0" smtClean="0">
                <a:solidFill>
                  <a:schemeClr val="tx1"/>
                </a:solidFill>
                <a:effectLst/>
                <a:latin typeface="+mn-lt"/>
                <a:ea typeface="+mn-ea"/>
                <a:cs typeface="+mn-cs"/>
              </a:rPr>
              <a:t>Systems and Scale </a:t>
            </a:r>
            <a:r>
              <a:rPr lang="en-US" sz="1200" kern="1200" dirty="0" smtClean="0">
                <a:solidFill>
                  <a:schemeClr val="tx1"/>
                </a:solidFill>
                <a:effectLst/>
                <a:latin typeface="+mn-lt"/>
                <a:ea typeface="+mn-ea"/>
                <a:cs typeface="+mn-cs"/>
              </a:rPr>
              <a:t>unit.  Note that high-energy C-C and C-H bonds are yellow on the illustrations of molecules.</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946B7EDE-1D34-AF43-A72F-F106018D4F39}" type="slidenum">
              <a:rPr lang="en-US" smtClean="0"/>
              <a:pPr/>
              <a:t>18</a:t>
            </a:fld>
            <a:endParaRPr lang="en-US"/>
          </a:p>
        </p:txBody>
      </p:sp>
    </p:spTree>
    <p:extLst>
      <p:ext uri="{BB962C8B-B14F-4D97-AF65-F5344CB8AC3E}">
        <p14:creationId xmlns:p14="http://schemas.microsoft.com/office/powerpoint/2010/main" val="218637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work together to complete the worksheet.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that students are somewhat familiar with the molecules in food, have them explore the makeup of other foods. Divide students into pairs to complete 2.2 Food Labels Worksheet. </a:t>
            </a:r>
          </a:p>
          <a:p>
            <a:pPr lvl="0"/>
            <a:r>
              <a:rPr lang="en-US" sz="1200" kern="1200" dirty="0" smtClean="0">
                <a:solidFill>
                  <a:schemeClr val="tx1"/>
                </a:solidFill>
                <a:effectLst/>
                <a:latin typeface="+mn-lt"/>
                <a:ea typeface="+mn-ea"/>
                <a:cs typeface="+mn-cs"/>
              </a:rPr>
              <a:t>Show Slide 19 on the PPT.</a:t>
            </a:r>
          </a:p>
          <a:p>
            <a:pPr lvl="0"/>
            <a:r>
              <a:rPr lang="en-US" sz="1200" kern="1200" dirty="0" smtClean="0">
                <a:solidFill>
                  <a:schemeClr val="tx1"/>
                </a:solidFill>
                <a:effectLst/>
                <a:latin typeface="+mn-lt"/>
                <a:ea typeface="+mn-ea"/>
                <a:cs typeface="+mn-cs"/>
              </a:rPr>
              <a:t>Have pairs of students work together to complete the first row of the worksheet for “beef.”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19</a:t>
            </a:fld>
            <a:endParaRPr lang="en-US"/>
          </a:p>
        </p:txBody>
      </p:sp>
    </p:spTree>
    <p:extLst>
      <p:ext uri="{BB962C8B-B14F-4D97-AF65-F5344CB8AC3E}">
        <p14:creationId xmlns:p14="http://schemas.microsoft.com/office/powerpoint/2010/main" val="2953237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Show Slide 20.  Check to make sure that all pairs successfully completed the first row.</a:t>
            </a:r>
          </a:p>
          <a:p>
            <a:r>
              <a:rPr lang="en-US" sz="1200" kern="1200" dirty="0" smtClean="0">
                <a:solidFill>
                  <a:schemeClr val="tx1"/>
                </a:solidFill>
                <a:effectLst/>
                <a:latin typeface="+mn-lt"/>
                <a:ea typeface="+mn-ea"/>
                <a:cs typeface="+mn-cs"/>
              </a:rPr>
              <a:t>Discuss the last question on the worksheet: How are plant and animal cells different?  Students should note that plant cells tend to have more carbohydrates and water and less fat and protein than animal cells (with seeds such as peanuts being the exception).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20</a:t>
            </a:fld>
            <a:endParaRPr lang="en-US"/>
          </a:p>
        </p:txBody>
      </p:sp>
    </p:spTree>
    <p:extLst>
      <p:ext uri="{BB962C8B-B14F-4D97-AF65-F5344CB8AC3E}">
        <p14:creationId xmlns:p14="http://schemas.microsoft.com/office/powerpoint/2010/main" val="33834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Review how atoms bond together to make molecules/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 Slide 3 of 2.2 Molecules Cells Are Made of PPT and point to the copy of the Molecule 11 x 17 Poster on your classroom wall. Ask students to examine the key features of this poster: </a:t>
            </a:r>
          </a:p>
          <a:p>
            <a:pPr lvl="0"/>
            <a:r>
              <a:rPr lang="en-US" sz="1200" kern="1200" dirty="0" smtClean="0">
                <a:solidFill>
                  <a:schemeClr val="tx1"/>
                </a:solidFill>
                <a:effectLst/>
                <a:latin typeface="+mn-lt"/>
                <a:ea typeface="+mn-ea"/>
                <a:cs typeface="+mn-cs"/>
              </a:rPr>
              <a:t>Atoms are represented by differently colored circles. In the </a:t>
            </a:r>
            <a:r>
              <a:rPr lang="en-US" sz="1200" i="1" kern="1200" dirty="0" smtClean="0">
                <a:solidFill>
                  <a:schemeClr val="tx1"/>
                </a:solidFill>
                <a:effectLst/>
                <a:latin typeface="+mn-lt"/>
                <a:ea typeface="+mn-ea"/>
                <a:cs typeface="+mn-cs"/>
              </a:rPr>
              <a:t>Carbon TIME</a:t>
            </a:r>
            <a:r>
              <a:rPr lang="en-US" sz="1200" kern="1200" dirty="0" smtClean="0">
                <a:solidFill>
                  <a:schemeClr val="tx1"/>
                </a:solidFill>
                <a:effectLst/>
                <a:latin typeface="+mn-lt"/>
                <a:ea typeface="+mn-ea"/>
                <a:cs typeface="+mn-cs"/>
              </a:rPr>
              <a:t> units: carbon is black, oxygen is blue, nitrogen is red, and hydrogen is white. </a:t>
            </a:r>
          </a:p>
          <a:p>
            <a:pPr lvl="0"/>
            <a:r>
              <a:rPr lang="en-US" sz="1200" kern="1200" dirty="0" smtClean="0">
                <a:solidFill>
                  <a:schemeClr val="tx1"/>
                </a:solidFill>
                <a:effectLst/>
                <a:latin typeface="+mn-lt"/>
                <a:ea typeface="+mn-ea"/>
                <a:cs typeface="+mn-cs"/>
              </a:rPr>
              <a:t>Bonds that connect carbon to carbon and carbon to hydrogen bonds are colored yellow. This color represents the chemical energy stored in these bonds. Other types of bonds are not yellow because they do not contain as much stored chemical energy. </a:t>
            </a:r>
          </a:p>
          <a:p>
            <a:r>
              <a:rPr lang="en-US" sz="1200" kern="1200" dirty="0" smtClean="0">
                <a:solidFill>
                  <a:schemeClr val="tx1"/>
                </a:solidFill>
                <a:effectLst/>
                <a:latin typeface="+mn-lt"/>
                <a:ea typeface="+mn-ea"/>
                <a:cs typeface="+mn-cs"/>
              </a:rPr>
              <a:t>When two or more atoms bond together, this creates a molecule. </a:t>
            </a:r>
            <a:endParaRPr lang="en-US" dirty="0" smtClean="0"/>
          </a:p>
          <a:p>
            <a:endParaRPr lang="en-US" dirty="0" smtClean="0"/>
          </a:p>
          <a:p>
            <a:r>
              <a:rPr lang="en-US" dirty="0" smtClean="0"/>
              <a:t>Credit: Craig Douglas, Michigan State University</a:t>
            </a:r>
            <a:endParaRPr lang="en-US" dirty="0"/>
          </a:p>
        </p:txBody>
      </p:sp>
      <p:sp>
        <p:nvSpPr>
          <p:cNvPr id="4" name="Slide Number Placeholder 3"/>
          <p:cNvSpPr>
            <a:spLocks noGrp="1"/>
          </p:cNvSpPr>
          <p:nvPr>
            <p:ph type="sldNum" sz="quarter" idx="10"/>
          </p:nvPr>
        </p:nvSpPr>
        <p:spPr/>
        <p:txBody>
          <a:bodyPr/>
          <a:lstStyle/>
          <a:p>
            <a:fld id="{F27EB483-5355-B94F-A1F1-57B1E70849C3}" type="slidenum">
              <a:rPr lang="en-US" smtClean="0"/>
              <a:t>3</a:t>
            </a:fld>
            <a:endParaRPr lang="en-US"/>
          </a:p>
        </p:txBody>
      </p:sp>
    </p:spTree>
    <p:extLst>
      <p:ext uri="{BB962C8B-B14F-4D97-AF65-F5344CB8AC3E}">
        <p14:creationId xmlns:p14="http://schemas.microsoft.com/office/powerpoint/2010/main" val="12373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Discuss the complexity of all cells.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Slides 21 and 22 and the Metabolic Pathways Poster to point out that the “whole story” of cell structure and function is much more complicated than they can study in this class:</a:t>
            </a:r>
          </a:p>
          <a:p>
            <a:pPr lvl="0"/>
            <a:r>
              <a:rPr lang="en-US" sz="1200" kern="1200" dirty="0" smtClean="0">
                <a:solidFill>
                  <a:schemeClr val="tx1"/>
                </a:solidFill>
                <a:effectLst/>
                <a:latin typeface="+mn-lt"/>
                <a:ea typeface="+mn-ea"/>
                <a:cs typeface="+mn-cs"/>
              </a:rPr>
              <a:t>Slide 21 points out that large organic molecules—carbohydrates, fats, and proteins—are actually much larger than the molecules illustrated on the slides (too large for illustrations that would show all the atoms).</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21</a:t>
            </a:fld>
            <a:endParaRPr lang="en-US"/>
          </a:p>
        </p:txBody>
      </p:sp>
    </p:spTree>
    <p:extLst>
      <p:ext uri="{BB962C8B-B14F-4D97-AF65-F5344CB8AC3E}">
        <p14:creationId xmlns:p14="http://schemas.microsoft.com/office/powerpoint/2010/main" val="1604665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Slide 22 points out that there are many more small organic molecules than the ones we have discussed, and that cells have many ways to change one kind of small organic molecule into another.</a:t>
            </a:r>
          </a:p>
          <a:p>
            <a:r>
              <a:rPr lang="en-US" sz="1200" kern="1200" dirty="0" smtClean="0">
                <a:solidFill>
                  <a:schemeClr val="tx1"/>
                </a:solidFill>
                <a:effectLst/>
                <a:latin typeface="+mn-lt"/>
                <a:ea typeface="+mn-ea"/>
                <a:cs typeface="+mn-cs"/>
              </a:rPr>
              <a:t>Show students the Metabolic Pathways Poster and invite them to look at it more closely when they have time.  The poster is still “incomplete” in that it shows only pathways involving small organic molecules.  </a:t>
            </a:r>
            <a:r>
              <a:rPr lang="en-US" sz="1200" kern="1200" smtClean="0">
                <a:solidFill>
                  <a:schemeClr val="tx1"/>
                </a:solidFill>
                <a:effectLst/>
                <a:latin typeface="+mn-lt"/>
                <a:ea typeface="+mn-ea"/>
                <a:cs typeface="+mn-cs"/>
              </a:rPr>
              <a:t>When they study cellular processes such a cellular respiration and photosynthesis, students may enjoy locating them on the poster.</a:t>
            </a:r>
            <a:r>
              <a:rPr lang="en-US" smtClean="0">
                <a:effectLst/>
              </a:rPr>
              <a:t> </a:t>
            </a:r>
            <a:endParaRPr lang="en-US"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22</a:t>
            </a:fld>
            <a:endParaRPr lang="en-US"/>
          </a:p>
        </p:txBody>
      </p:sp>
    </p:spTree>
    <p:extLst>
      <p:ext uri="{BB962C8B-B14F-4D97-AF65-F5344CB8AC3E}">
        <p14:creationId xmlns:p14="http://schemas.microsoft.com/office/powerpoint/2010/main" val="46040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Review ideas and unanswered questions from Activity 2.1.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 Slide 4 of the PPT:</a:t>
            </a:r>
          </a:p>
          <a:p>
            <a:pPr lvl="0"/>
            <a:r>
              <a:rPr lang="en-US" sz="1200" kern="1200" dirty="0" smtClean="0">
                <a:solidFill>
                  <a:schemeClr val="tx1"/>
                </a:solidFill>
                <a:effectLst/>
                <a:latin typeface="+mn-lt"/>
                <a:ea typeface="+mn-ea"/>
                <a:cs typeface="+mn-cs"/>
              </a:rPr>
              <a:t>Review some things we know in the left column</a:t>
            </a:r>
          </a:p>
          <a:p>
            <a:pPr lvl="0"/>
            <a:r>
              <a:rPr lang="en-US" sz="1200" kern="1200" dirty="0" smtClean="0">
                <a:solidFill>
                  <a:schemeClr val="tx1"/>
                </a:solidFill>
                <a:effectLst/>
                <a:latin typeface="+mn-lt"/>
                <a:ea typeface="+mn-ea"/>
                <a:cs typeface="+mn-cs"/>
              </a:rPr>
              <a:t>Review unanswered questions in the right column</a:t>
            </a:r>
          </a:p>
          <a:p>
            <a:r>
              <a:rPr lang="en-US" sz="1200" kern="1200" dirty="0" smtClean="0">
                <a:solidFill>
                  <a:schemeClr val="tx1"/>
                </a:solidFill>
                <a:effectLst/>
                <a:latin typeface="+mn-lt"/>
                <a:ea typeface="+mn-ea"/>
                <a:cs typeface="+mn-cs"/>
              </a:rPr>
              <a:t>This activity focuses on the question in red: “What kinds of molecules are cells made of?”</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7627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Present and discuss how to interpret nutrition labels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students follow on 2.2 Reading Nutrition Labels Handout as you present Slides 5-18 in the PPT.  Each slide points toward parts of the nutrition labels that are also presented on the handout:</a:t>
            </a:r>
          </a:p>
          <a:p>
            <a:pPr lvl="0"/>
            <a:r>
              <a:rPr lang="en-US" sz="1200" kern="1200" dirty="0" smtClean="0">
                <a:solidFill>
                  <a:schemeClr val="tx1"/>
                </a:solidFill>
                <a:effectLst/>
                <a:latin typeface="+mn-lt"/>
                <a:ea typeface="+mn-ea"/>
                <a:cs typeface="+mn-cs"/>
              </a:rPr>
              <a:t>Slide 5 points out that (unlike nutrition labels on most foods) these labels use a standard serving size of 100g.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153971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6 and 7 focus on carbohydrates, including how to calculate the amount of starch (total carbohydrate – sugar – fiber)</a:t>
            </a:r>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345059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6 and 7 focus on carbohydrates, including how to calculate the amount of starch (total carbohydrate – sugar – fiber)</a:t>
            </a:r>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331781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8 and 9 focus on fats, including the atoms in fat molecules (CHO)</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369008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8 and 9 focus on fats, including the atoms in fat molecules (CHO)</a:t>
            </a:r>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3008438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10 and 11 focus on proteins, including the atoms in protein molecules (CHON)</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3815128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
        <p:nvSpPr>
          <p:cNvPr id="8" name="TextBox 7"/>
          <p:cNvSpPr txBox="1"/>
          <p:nvPr userDrawn="1"/>
        </p:nvSpPr>
        <p:spPr>
          <a:xfrm>
            <a:off x="3366003" y="690424"/>
            <a:ext cx="2287787" cy="692497"/>
          </a:xfrm>
          <a:prstGeom prst="rect">
            <a:avLst/>
          </a:prstGeom>
          <a:noFill/>
        </p:spPr>
        <p:txBody>
          <a:bodyPr wrap="none" rtlCol="0">
            <a:spAutoFit/>
          </a:bodyPr>
          <a:lstStyle/>
          <a:p>
            <a:r>
              <a:rPr lang="en-US" sz="1300" i="1" kern="1200" dirty="0" smtClean="0">
                <a:solidFill>
                  <a:schemeClr val="tx1"/>
                </a:solidFill>
                <a:effectLst/>
                <a:latin typeface="+mn-lt"/>
                <a:ea typeface="+mn-ea"/>
                <a:cs typeface="+mn-cs"/>
              </a:rPr>
              <a:t> </a:t>
            </a:r>
            <a:endParaRPr lang="en-US" sz="1300" kern="1200" dirty="0" smtClean="0">
              <a:solidFill>
                <a:schemeClr val="tx1"/>
              </a:solidFill>
              <a:effectLst/>
              <a:latin typeface="+mn-lt"/>
              <a:ea typeface="+mn-ea"/>
              <a:cs typeface="+mn-cs"/>
            </a:endParaRPr>
          </a:p>
          <a:p>
            <a:r>
              <a:rPr lang="en-US" sz="1300" i="1" kern="1200" dirty="0" smtClean="0">
                <a:solidFill>
                  <a:schemeClr val="tx1"/>
                </a:solidFill>
                <a:effectLst/>
                <a:latin typeface="+mn-lt"/>
                <a:ea typeface="+mn-ea"/>
                <a:cs typeface="+mn-cs"/>
              </a:rPr>
              <a:t>Environmental Literacy Project</a:t>
            </a:r>
            <a:br>
              <a:rPr lang="en-US" sz="1300" i="1" kern="1200" dirty="0" smtClean="0">
                <a:solidFill>
                  <a:schemeClr val="tx1"/>
                </a:solidFill>
                <a:effectLst/>
                <a:latin typeface="+mn-lt"/>
                <a:ea typeface="+mn-ea"/>
                <a:cs typeface="+mn-cs"/>
              </a:rPr>
            </a:br>
            <a:r>
              <a:rPr lang="en-US" sz="1300" i="1" kern="1200" dirty="0" smtClean="0">
                <a:solidFill>
                  <a:schemeClr val="tx1"/>
                </a:solidFill>
                <a:effectLst/>
                <a:latin typeface="+mn-lt"/>
                <a:ea typeface="+mn-ea"/>
                <a:cs typeface="+mn-cs"/>
              </a:rPr>
              <a:t>Michigan State University</a:t>
            </a:r>
            <a:r>
              <a:rPr lang="en-US" sz="1300" dirty="0" smtClean="0">
                <a:effectLst/>
              </a:rPr>
              <a:t> </a:t>
            </a:r>
            <a:endParaRPr lang="en-US" sz="1300" dirty="0"/>
          </a:p>
        </p:txBody>
      </p:sp>
      <p:pic>
        <p:nvPicPr>
          <p:cNvPr id="9" name="Picture 8" descr="C:\Documents and Settings\Craig Douglas\My Documents\for JJ\Carbon TIME\logo\Carbon TIME 1 line small.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162" y="687134"/>
            <a:ext cx="2689225" cy="626110"/>
          </a:xfrm>
          <a:prstGeom prst="rect">
            <a:avLst/>
          </a:prstGeom>
          <a:noFill/>
          <a:ln>
            <a:noFill/>
          </a:ln>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04826"/>
            <a:ext cx="8229600" cy="49067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1761"/>
            <a:ext cx="7772400" cy="1470025"/>
          </a:xfrm>
        </p:spPr>
        <p:txBody>
          <a:bodyPr>
            <a:normAutofit/>
          </a:bodyPr>
          <a:lstStyle/>
          <a:p>
            <a:r>
              <a:rPr lang="en-US" altLang="zh-CN" dirty="0" smtClean="0">
                <a:latin typeface="+mn-lt"/>
                <a:ea typeface="宋体" charset="0"/>
              </a:rPr>
              <a:t>Activity 2.2: </a:t>
            </a:r>
            <a:r>
              <a:rPr lang="en-US" altLang="zh-CN" dirty="0">
                <a:latin typeface="+mn-lt"/>
                <a:ea typeface="宋体" charset="0"/>
              </a:rPr>
              <a:t/>
            </a:r>
            <a:br>
              <a:rPr lang="en-US" altLang="zh-CN" dirty="0">
                <a:latin typeface="+mn-lt"/>
                <a:ea typeface="宋体" charset="0"/>
              </a:rPr>
            </a:br>
            <a:r>
              <a:rPr lang="en-US" altLang="zh-CN" dirty="0" smtClean="0">
                <a:latin typeface="+mn-lt"/>
                <a:ea typeface="宋体" charset="0"/>
              </a:rPr>
              <a:t>Molecules Cells Are </a:t>
            </a:r>
            <a:r>
              <a:rPr lang="en-US" altLang="zh-CN" dirty="0">
                <a:latin typeface="+mn-lt"/>
                <a:ea typeface="宋体" charset="0"/>
              </a:rPr>
              <a:t>Made </a:t>
            </a:r>
            <a:r>
              <a:rPr lang="en-US" altLang="zh-CN" dirty="0" smtClean="0">
                <a:latin typeface="+mn-lt"/>
                <a:ea typeface="宋体" charset="0"/>
              </a:rPr>
              <a:t>Of</a:t>
            </a:r>
            <a:endParaRPr lang="en-US" dirty="0">
              <a:latin typeface="+mn-lt"/>
            </a:endParaRPr>
          </a:p>
        </p:txBody>
      </p:sp>
      <p:pic>
        <p:nvPicPr>
          <p:cNvPr id="3" name="Picture 2"/>
          <p:cNvPicPr>
            <a:picLocks noChangeAspect="1"/>
          </p:cNvPicPr>
          <p:nvPr/>
        </p:nvPicPr>
        <p:blipFill rotWithShape="1">
          <a:blip r:embed="rId2"/>
          <a:srcRect b="41709"/>
          <a:stretch/>
        </p:blipFill>
        <p:spPr>
          <a:xfrm>
            <a:off x="685800" y="3982720"/>
            <a:ext cx="2819400" cy="2598420"/>
          </a:xfrm>
          <a:prstGeom prst="rect">
            <a:avLst/>
          </a:prstGeom>
        </p:spPr>
      </p:pic>
      <p:pic>
        <p:nvPicPr>
          <p:cNvPr id="4" name="Picture 4" descr="cellulose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982720"/>
            <a:ext cx="4267200"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757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1950"/>
            <a:ext cx="8229600" cy="1066800"/>
          </a:xfrm>
        </p:spPr>
        <p:txBody>
          <a:bodyPr>
            <a:normAutofit fontScale="90000"/>
          </a:bodyPr>
          <a:lstStyle/>
          <a:p>
            <a:r>
              <a:rPr lang="en-US" b="1" dirty="0" smtClean="0"/>
              <a:t>What are cells made of?</a:t>
            </a:r>
            <a:br>
              <a:rPr lang="en-US" b="1" dirty="0" smtClean="0"/>
            </a:br>
            <a:r>
              <a:rPr lang="en-US" b="1" dirty="0" smtClean="0">
                <a:solidFill>
                  <a:srgbClr val="0000FF"/>
                </a:solidFill>
              </a:rPr>
              <a:t>PROTEIN</a:t>
            </a:r>
            <a:endParaRPr lang="en-US" b="1" dirty="0">
              <a:solidFill>
                <a:srgbClr val="0000FF"/>
              </a:solidFill>
            </a:endParaRPr>
          </a:p>
        </p:txBody>
      </p:sp>
      <p:sp>
        <p:nvSpPr>
          <p:cNvPr id="6" name="TextBox 5"/>
          <p:cNvSpPr txBox="1"/>
          <p:nvPr/>
        </p:nvSpPr>
        <p:spPr>
          <a:xfrm>
            <a:off x="4191000" y="5105400"/>
            <a:ext cx="4419600" cy="1200329"/>
          </a:xfrm>
          <a:prstGeom prst="rect">
            <a:avLst/>
          </a:prstGeom>
          <a:noFill/>
        </p:spPr>
        <p:txBody>
          <a:bodyPr wrap="square" rtlCol="0">
            <a:spAutoFit/>
          </a:bodyPr>
          <a:lstStyle/>
          <a:p>
            <a:pPr algn="ctr"/>
            <a:r>
              <a:rPr lang="en-US" sz="3600" dirty="0" smtClean="0"/>
              <a:t>What </a:t>
            </a:r>
            <a:r>
              <a:rPr lang="en-US" sz="3600" b="1" dirty="0" smtClean="0"/>
              <a:t>atoms</a:t>
            </a:r>
            <a:r>
              <a:rPr lang="en-US" sz="3600" dirty="0" smtClean="0"/>
              <a:t> are proteins made of?</a:t>
            </a:r>
            <a:endParaRPr lang="en-US" sz="3600" dirty="0"/>
          </a:p>
        </p:txBody>
      </p:sp>
      <p:pic>
        <p:nvPicPr>
          <p:cNvPr id="4" name="Picture 3"/>
          <p:cNvPicPr>
            <a:picLocks noChangeAspect="1"/>
          </p:cNvPicPr>
          <p:nvPr/>
        </p:nvPicPr>
        <p:blipFill>
          <a:blip r:embed="rId3"/>
          <a:stretch>
            <a:fillRect/>
          </a:stretch>
        </p:blipFill>
        <p:spPr>
          <a:xfrm>
            <a:off x="4495800" y="1600200"/>
            <a:ext cx="3947160" cy="3657600"/>
          </a:xfrm>
          <a:prstGeom prst="rect">
            <a:avLst/>
          </a:prstGeom>
        </p:spPr>
      </p:pic>
      <p:sp>
        <p:nvSpPr>
          <p:cNvPr id="2" name="TextBox 1"/>
          <p:cNvSpPr txBox="1"/>
          <p:nvPr/>
        </p:nvSpPr>
        <p:spPr>
          <a:xfrm>
            <a:off x="990600" y="1524000"/>
            <a:ext cx="2407893" cy="646331"/>
          </a:xfrm>
          <a:prstGeom prst="rect">
            <a:avLst/>
          </a:prstGeom>
          <a:noFill/>
        </p:spPr>
        <p:txBody>
          <a:bodyPr wrap="none" rtlCol="0">
            <a:spAutoFit/>
          </a:bodyPr>
          <a:lstStyle/>
          <a:p>
            <a:r>
              <a:rPr lang="en-US" dirty="0" smtClean="0"/>
              <a:t>Two of the Amino Acids</a:t>
            </a:r>
          </a:p>
          <a:p>
            <a:endParaRPr lang="en-US" dirty="0"/>
          </a:p>
        </p:txBody>
      </p:sp>
      <p:pic>
        <p:nvPicPr>
          <p:cNvPr id="7" name="Picture 6"/>
          <p:cNvPicPr>
            <a:picLocks noChangeAspect="1"/>
          </p:cNvPicPr>
          <p:nvPr/>
        </p:nvPicPr>
        <p:blipFill>
          <a:blip r:embed="rId4"/>
          <a:stretch>
            <a:fillRect/>
          </a:stretch>
        </p:blipFill>
        <p:spPr>
          <a:xfrm>
            <a:off x="533400" y="1752600"/>
            <a:ext cx="3141805" cy="2273300"/>
          </a:xfrm>
          <a:prstGeom prst="rect">
            <a:avLst/>
          </a:prstGeom>
        </p:spPr>
      </p:pic>
      <p:pic>
        <p:nvPicPr>
          <p:cNvPr id="8" name="Picture 7"/>
          <p:cNvPicPr>
            <a:picLocks noChangeAspect="1"/>
          </p:cNvPicPr>
          <p:nvPr/>
        </p:nvPicPr>
        <p:blipFill>
          <a:blip r:embed="rId5"/>
          <a:stretch>
            <a:fillRect/>
          </a:stretch>
        </p:blipFill>
        <p:spPr>
          <a:xfrm>
            <a:off x="762000" y="4038600"/>
            <a:ext cx="2863215" cy="2057400"/>
          </a:xfrm>
          <a:prstGeom prst="rect">
            <a:avLst/>
          </a:prstGeom>
        </p:spPr>
      </p:pic>
    </p:spTree>
    <p:extLst>
      <p:ext uri="{BB962C8B-B14F-4D97-AF65-F5344CB8AC3E}">
        <p14:creationId xmlns:p14="http://schemas.microsoft.com/office/powerpoint/2010/main" val="2727946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065"/>
            <a:ext cx="8229600" cy="992402"/>
          </a:xfrm>
        </p:spPr>
        <p:txBody>
          <a:bodyPr>
            <a:normAutofit/>
          </a:bodyPr>
          <a:lstStyle/>
          <a:p>
            <a:r>
              <a:rPr lang="en-US" dirty="0" smtClean="0"/>
              <a:t>Protein in Carrots (Plant Roots)</a:t>
            </a:r>
            <a:endParaRPr lang="en-US" dirty="0"/>
          </a:p>
        </p:txBody>
      </p:sp>
      <p:sp>
        <p:nvSpPr>
          <p:cNvPr id="7" name="TextBox 6"/>
          <p:cNvSpPr txBox="1"/>
          <p:nvPr/>
        </p:nvSpPr>
        <p:spPr>
          <a:xfrm>
            <a:off x="4191000" y="1828800"/>
            <a:ext cx="3657600" cy="1384995"/>
          </a:xfrm>
          <a:prstGeom prst="rect">
            <a:avLst/>
          </a:prstGeom>
          <a:noFill/>
        </p:spPr>
        <p:txBody>
          <a:bodyPr wrap="square" rtlCol="0">
            <a:spAutoFit/>
          </a:bodyPr>
          <a:lstStyle/>
          <a:p>
            <a:endParaRPr lang="en-US" sz="2800" dirty="0"/>
          </a:p>
          <a:p>
            <a:r>
              <a:rPr lang="en-US" sz="2800" dirty="0" smtClean="0"/>
              <a:t>How much protein is in 100 grams of carrots?</a:t>
            </a:r>
          </a:p>
        </p:txBody>
      </p:sp>
      <p:pic>
        <p:nvPicPr>
          <p:cNvPr id="3" name="Picture 2"/>
          <p:cNvPicPr>
            <a:picLocks noChangeAspect="1"/>
          </p:cNvPicPr>
          <p:nvPr/>
        </p:nvPicPr>
        <p:blipFill>
          <a:blip r:embed="rId3"/>
          <a:stretch>
            <a:fillRect/>
          </a:stretch>
        </p:blipFill>
        <p:spPr>
          <a:xfrm>
            <a:off x="762000" y="1714500"/>
            <a:ext cx="2819400" cy="4457700"/>
          </a:xfrm>
          <a:prstGeom prst="rect">
            <a:avLst/>
          </a:prstGeom>
        </p:spPr>
      </p:pic>
      <p:sp>
        <p:nvSpPr>
          <p:cNvPr id="4" name="Rounded Rectangle 3"/>
          <p:cNvSpPr/>
          <p:nvPr/>
        </p:nvSpPr>
        <p:spPr>
          <a:xfrm>
            <a:off x="609600" y="4660864"/>
            <a:ext cx="3048000" cy="28352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29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184836"/>
            <a:ext cx="8229600" cy="992402"/>
          </a:xfrm>
        </p:spPr>
        <p:txBody>
          <a:bodyPr/>
          <a:lstStyle/>
          <a:p>
            <a:pPr eaLnBrk="1" hangingPunct="1"/>
            <a:r>
              <a:rPr lang="en-US" b="1" dirty="0" smtClean="0">
                <a:latin typeface="Calibri" charset="0"/>
              </a:rPr>
              <a:t>Organic Molecules in All Cells</a:t>
            </a:r>
            <a:endParaRPr lang="en-US" b="1" dirty="0">
              <a:latin typeface="Calibri" charset="0"/>
            </a:endParaRPr>
          </a:p>
        </p:txBody>
      </p:sp>
      <p:sp>
        <p:nvSpPr>
          <p:cNvPr id="19458" name="TextBox 7"/>
          <p:cNvSpPr txBox="1">
            <a:spLocks noChangeArrowheads="1"/>
          </p:cNvSpPr>
          <p:nvPr/>
        </p:nvSpPr>
        <p:spPr bwMode="auto">
          <a:xfrm>
            <a:off x="1688511" y="3802260"/>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rgbClr val="FF0000"/>
                </a:solidFill>
                <a:latin typeface="Calibri" charset="0"/>
              </a:rPr>
              <a:t>FATS</a:t>
            </a:r>
            <a:endParaRPr lang="en-US" b="1" dirty="0">
              <a:solidFill>
                <a:srgbClr val="FF0000"/>
              </a:solidFill>
              <a:latin typeface="Calibri" charset="0"/>
            </a:endParaRPr>
          </a:p>
        </p:txBody>
      </p:sp>
      <p:sp>
        <p:nvSpPr>
          <p:cNvPr id="19459" name="TextBox 8"/>
          <p:cNvSpPr txBox="1">
            <a:spLocks noChangeArrowheads="1"/>
          </p:cNvSpPr>
          <p:nvPr/>
        </p:nvSpPr>
        <p:spPr bwMode="auto">
          <a:xfrm>
            <a:off x="6934200" y="2362200"/>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964D00"/>
                </a:solidFill>
                <a:latin typeface="Calibri" charset="0"/>
              </a:rPr>
              <a:t>GLUCOSE</a:t>
            </a:r>
          </a:p>
        </p:txBody>
      </p:sp>
      <p:sp>
        <p:nvSpPr>
          <p:cNvPr id="19460" name="TextBox 9"/>
          <p:cNvSpPr txBox="1">
            <a:spLocks noChangeArrowheads="1"/>
          </p:cNvSpPr>
          <p:nvPr/>
        </p:nvSpPr>
        <p:spPr bwMode="auto">
          <a:xfrm>
            <a:off x="5562600" y="4038600"/>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964D00"/>
                </a:solidFill>
                <a:latin typeface="Calibri" charset="0"/>
              </a:rPr>
              <a:t>STARCH</a:t>
            </a:r>
          </a:p>
        </p:txBody>
      </p:sp>
      <p:sp>
        <p:nvSpPr>
          <p:cNvPr id="19461" name="TextBox 10"/>
          <p:cNvSpPr txBox="1">
            <a:spLocks noChangeArrowheads="1"/>
          </p:cNvSpPr>
          <p:nvPr/>
        </p:nvSpPr>
        <p:spPr bwMode="auto">
          <a:xfrm>
            <a:off x="1179422" y="5889823"/>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rgbClr val="0000FF"/>
                </a:solidFill>
                <a:latin typeface="Calibri" charset="0"/>
              </a:rPr>
              <a:t>PROTEINS</a:t>
            </a:r>
            <a:endParaRPr lang="en-US" b="1" dirty="0">
              <a:solidFill>
                <a:srgbClr val="0000FF"/>
              </a:solidFill>
              <a:latin typeface="Calibri" charset="0"/>
            </a:endParaRPr>
          </a:p>
        </p:txBody>
      </p:sp>
      <p:sp>
        <p:nvSpPr>
          <p:cNvPr id="19462" name="TextBox 11"/>
          <p:cNvSpPr txBox="1">
            <a:spLocks noChangeArrowheads="1"/>
          </p:cNvSpPr>
          <p:nvPr/>
        </p:nvSpPr>
        <p:spPr bwMode="auto">
          <a:xfrm>
            <a:off x="3517311" y="1600200"/>
            <a:ext cx="295968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rgbClr val="964D00"/>
                </a:solidFill>
                <a:latin typeface="Calibri" charset="0"/>
              </a:rPr>
              <a:t>CARBOHYDRATES</a:t>
            </a:r>
            <a:r>
              <a:rPr lang="en-US" b="1" dirty="0">
                <a:solidFill>
                  <a:srgbClr val="964D00"/>
                </a:solidFill>
                <a:latin typeface="Calibri" charset="0"/>
              </a:rPr>
              <a:t>:</a:t>
            </a:r>
          </a:p>
        </p:txBody>
      </p:sp>
      <p:pic>
        <p:nvPicPr>
          <p:cNvPr id="19463" name="Picture 14" descr="fat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8724" y="1280488"/>
            <a:ext cx="1905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4" name="Picture 15" descr="starch 0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63165">
            <a:off x="4356100" y="2419350"/>
            <a:ext cx="3176588" cy="211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5" name="Picture 16" descr="glucose labeled0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1584" y="1270594"/>
            <a:ext cx="1599893" cy="106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6" name="Picture 12" descr="protein 06.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4757" y="4264223"/>
            <a:ext cx="24384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3612887" y="4865783"/>
            <a:ext cx="5057632" cy="1077218"/>
          </a:xfrm>
          <a:prstGeom prst="rect">
            <a:avLst/>
          </a:prstGeom>
          <a:noFill/>
        </p:spPr>
        <p:txBody>
          <a:bodyPr wrap="square" rtlCol="0">
            <a:spAutoFit/>
          </a:bodyPr>
          <a:lstStyle/>
          <a:p>
            <a:pPr algn="ctr"/>
            <a:r>
              <a:rPr lang="en-US" sz="3200" dirty="0" smtClean="0"/>
              <a:t>What </a:t>
            </a:r>
            <a:r>
              <a:rPr lang="en-US" sz="3200" b="1" dirty="0" smtClean="0"/>
              <a:t>atoms</a:t>
            </a:r>
            <a:r>
              <a:rPr lang="en-US" sz="3200" dirty="0" smtClean="0"/>
              <a:t> are organic molecules in plants made of?</a:t>
            </a:r>
            <a:endParaRPr lang="en-US" sz="3200" dirty="0"/>
          </a:p>
        </p:txBody>
      </p:sp>
    </p:spTree>
    <p:extLst>
      <p:ext uri="{BB962C8B-B14F-4D97-AF65-F5344CB8AC3E}">
        <p14:creationId xmlns:p14="http://schemas.microsoft.com/office/powerpoint/2010/main" val="23129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983"/>
            <a:ext cx="8229600" cy="992402"/>
          </a:xfrm>
        </p:spPr>
        <p:txBody>
          <a:bodyPr/>
          <a:lstStyle/>
          <a:p>
            <a:r>
              <a:rPr lang="en-US" dirty="0" smtClean="0"/>
              <a:t>Minerals in Cells</a:t>
            </a:r>
            <a:endParaRPr lang="en-US" dirty="0"/>
          </a:p>
        </p:txBody>
      </p:sp>
      <p:sp>
        <p:nvSpPr>
          <p:cNvPr id="3" name="Content Placeholder 2"/>
          <p:cNvSpPr>
            <a:spLocks noGrp="1"/>
          </p:cNvSpPr>
          <p:nvPr>
            <p:ph sz="half" idx="1"/>
          </p:nvPr>
        </p:nvSpPr>
        <p:spPr>
          <a:xfrm>
            <a:off x="457200" y="1600200"/>
            <a:ext cx="4038600" cy="4800600"/>
          </a:xfrm>
        </p:spPr>
        <p:txBody>
          <a:bodyPr>
            <a:normAutofit/>
          </a:bodyPr>
          <a:lstStyle/>
          <a:p>
            <a:pPr marL="0" indent="0">
              <a:buNone/>
            </a:pPr>
            <a:r>
              <a:rPr lang="en-US" dirty="0" smtClean="0"/>
              <a:t>Cells also contain minerals that are used </a:t>
            </a:r>
            <a:br>
              <a:rPr lang="en-US" dirty="0" smtClean="0"/>
            </a:br>
            <a:r>
              <a:rPr lang="en-US" dirty="0" smtClean="0"/>
              <a:t>for cell functions.  These minerals have different kinds of atoms, including:</a:t>
            </a:r>
          </a:p>
          <a:p>
            <a:r>
              <a:rPr lang="en-US" dirty="0" smtClean="0"/>
              <a:t>Nitrogen</a:t>
            </a:r>
          </a:p>
          <a:p>
            <a:r>
              <a:rPr lang="en-US" dirty="0" smtClean="0"/>
              <a:t>Phosphorous</a:t>
            </a:r>
          </a:p>
          <a:p>
            <a:r>
              <a:rPr lang="en-US" dirty="0" smtClean="0"/>
              <a:t>Calcium</a:t>
            </a:r>
          </a:p>
          <a:p>
            <a:r>
              <a:rPr lang="en-US" dirty="0" smtClean="0"/>
              <a:t>Sodium</a:t>
            </a: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9200" y="2590800"/>
            <a:ext cx="1058228" cy="83820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5029200"/>
            <a:ext cx="1058228" cy="83820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62800" y="1447800"/>
            <a:ext cx="1058228" cy="838200"/>
          </a:xfrm>
          <a:prstGeom prst="rect">
            <a:avLst/>
          </a:prstGeom>
        </p:spPr>
      </p:pic>
      <p:pic>
        <p:nvPicPr>
          <p:cNvPr id="21" name="Picture 20"/>
          <p:cNvPicPr>
            <a:picLocks noChangeAspect="1"/>
          </p:cNvPicPr>
          <p:nvPr/>
        </p:nvPicPr>
        <p:blipFill>
          <a:blip r:embed="rId4"/>
          <a:stretch>
            <a:fillRect/>
          </a:stretch>
        </p:blipFill>
        <p:spPr>
          <a:xfrm>
            <a:off x="6858000" y="2819400"/>
            <a:ext cx="2171700" cy="1996966"/>
          </a:xfrm>
          <a:prstGeom prst="rect">
            <a:avLst/>
          </a:prstGeom>
        </p:spPr>
      </p:pic>
      <p:pic>
        <p:nvPicPr>
          <p:cNvPr id="22" name="Picture 21"/>
          <p:cNvPicPr>
            <a:picLocks noChangeAspect="1"/>
          </p:cNvPicPr>
          <p:nvPr/>
        </p:nvPicPr>
        <p:blipFill>
          <a:blip r:embed="rId4"/>
          <a:stretch>
            <a:fillRect/>
          </a:stretch>
        </p:blipFill>
        <p:spPr>
          <a:xfrm>
            <a:off x="2209800" y="4565631"/>
            <a:ext cx="2171700" cy="199696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86200" y="1295400"/>
            <a:ext cx="1879600" cy="1455174"/>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38600" y="3810000"/>
            <a:ext cx="1879600" cy="1455174"/>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48400" y="5334000"/>
            <a:ext cx="939800" cy="70375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95800" y="5715000"/>
            <a:ext cx="939800" cy="70375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24600" y="2819400"/>
            <a:ext cx="939800" cy="703750"/>
          </a:xfrm>
          <a:prstGeom prst="rect">
            <a:avLst/>
          </a:prstGeom>
        </p:spPr>
      </p:pic>
    </p:spTree>
    <p:extLst>
      <p:ext uri="{BB962C8B-B14F-4D97-AF65-F5344CB8AC3E}">
        <p14:creationId xmlns:p14="http://schemas.microsoft.com/office/powerpoint/2010/main" val="287076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819"/>
            <a:ext cx="8229600" cy="992402"/>
          </a:xfrm>
        </p:spPr>
        <p:txBody>
          <a:bodyPr/>
          <a:lstStyle/>
          <a:p>
            <a:r>
              <a:rPr lang="en-US" dirty="0" smtClean="0"/>
              <a:t>Other Molecules in Cells</a:t>
            </a:r>
            <a:endParaRPr lang="en-US" dirty="0"/>
          </a:p>
        </p:txBody>
      </p:sp>
      <p:sp>
        <p:nvSpPr>
          <p:cNvPr id="7" name="TextBox 6"/>
          <p:cNvSpPr txBox="1"/>
          <p:nvPr/>
        </p:nvSpPr>
        <p:spPr>
          <a:xfrm>
            <a:off x="4191000" y="1828800"/>
            <a:ext cx="3657600" cy="2246769"/>
          </a:xfrm>
          <a:prstGeom prst="rect">
            <a:avLst/>
          </a:prstGeom>
          <a:noFill/>
        </p:spPr>
        <p:txBody>
          <a:bodyPr wrap="square" rtlCol="0">
            <a:spAutoFit/>
          </a:bodyPr>
          <a:lstStyle/>
          <a:p>
            <a:r>
              <a:rPr lang="en-US" sz="2800" dirty="0" smtClean="0"/>
              <a:t>Vitamins, minerals, and cholesterol make up less than 1% of cell mass (less than 1 gram out of 100 grams).</a:t>
            </a:r>
          </a:p>
        </p:txBody>
      </p:sp>
      <p:pic>
        <p:nvPicPr>
          <p:cNvPr id="3" name="Picture 2"/>
          <p:cNvPicPr>
            <a:picLocks noChangeAspect="1"/>
          </p:cNvPicPr>
          <p:nvPr/>
        </p:nvPicPr>
        <p:blipFill>
          <a:blip r:embed="rId3"/>
          <a:stretch>
            <a:fillRect/>
          </a:stretch>
        </p:blipFill>
        <p:spPr>
          <a:xfrm>
            <a:off x="762000" y="1714500"/>
            <a:ext cx="2819400" cy="4457700"/>
          </a:xfrm>
          <a:prstGeom prst="rect">
            <a:avLst/>
          </a:prstGeom>
        </p:spPr>
      </p:pic>
      <p:sp>
        <p:nvSpPr>
          <p:cNvPr id="4" name="Rounded Rectangle 3"/>
          <p:cNvSpPr/>
          <p:nvPr/>
        </p:nvSpPr>
        <p:spPr>
          <a:xfrm>
            <a:off x="609600" y="3657600"/>
            <a:ext cx="3048000" cy="4572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09600" y="4800600"/>
            <a:ext cx="3048000" cy="8382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15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748"/>
            <a:ext cx="8229600" cy="992402"/>
          </a:xfrm>
        </p:spPr>
        <p:txBody>
          <a:bodyPr/>
          <a:lstStyle/>
          <a:p>
            <a:r>
              <a:rPr lang="en-US" dirty="0" smtClean="0"/>
              <a:t>Water in Cells</a:t>
            </a:r>
            <a:endParaRPr lang="en-US" dirty="0"/>
          </a:p>
        </p:txBody>
      </p:sp>
      <p:sp>
        <p:nvSpPr>
          <p:cNvPr id="7" name="TextBox 6"/>
          <p:cNvSpPr txBox="1"/>
          <p:nvPr/>
        </p:nvSpPr>
        <p:spPr>
          <a:xfrm>
            <a:off x="4102443" y="1828800"/>
            <a:ext cx="4584357" cy="4031873"/>
          </a:xfrm>
          <a:prstGeom prst="rect">
            <a:avLst/>
          </a:prstGeom>
          <a:noFill/>
        </p:spPr>
        <p:txBody>
          <a:bodyPr wrap="square" rtlCol="0">
            <a:spAutoFit/>
          </a:bodyPr>
          <a:lstStyle/>
          <a:p>
            <a:r>
              <a:rPr lang="en-US" sz="3200" dirty="0" smtClean="0"/>
              <a:t>Besides </a:t>
            </a:r>
            <a:r>
              <a:rPr lang="en-US" sz="3200" b="1" dirty="0" smtClean="0"/>
              <a:t>organic materials or biomass</a:t>
            </a:r>
            <a:r>
              <a:rPr lang="en-US" sz="3200" dirty="0" smtClean="0"/>
              <a:t> (fats, proteins, and carbohydrates) cells are made up mostly of water.</a:t>
            </a:r>
          </a:p>
          <a:p>
            <a:endParaRPr lang="en-US" sz="3200" dirty="0"/>
          </a:p>
          <a:p>
            <a:r>
              <a:rPr lang="en-US" sz="3200" dirty="0" smtClean="0"/>
              <a:t>About how much water is in 100 grams of carrots?</a:t>
            </a:r>
          </a:p>
        </p:txBody>
      </p:sp>
      <p:pic>
        <p:nvPicPr>
          <p:cNvPr id="3" name="Picture 2"/>
          <p:cNvPicPr>
            <a:picLocks noChangeAspect="1"/>
          </p:cNvPicPr>
          <p:nvPr/>
        </p:nvPicPr>
        <p:blipFill>
          <a:blip r:embed="rId3"/>
          <a:stretch>
            <a:fillRect/>
          </a:stretch>
        </p:blipFill>
        <p:spPr>
          <a:xfrm>
            <a:off x="762000" y="1402973"/>
            <a:ext cx="2819400" cy="4457700"/>
          </a:xfrm>
          <a:prstGeom prst="rect">
            <a:avLst/>
          </a:prstGeom>
        </p:spPr>
      </p:pic>
      <p:sp>
        <p:nvSpPr>
          <p:cNvPr id="4" name="Rounded Rectangle 3"/>
          <p:cNvSpPr/>
          <p:nvPr/>
        </p:nvSpPr>
        <p:spPr>
          <a:xfrm>
            <a:off x="609600" y="3727073"/>
            <a:ext cx="3048000" cy="3048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09600" y="4336673"/>
            <a:ext cx="3048000" cy="3810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09600" y="2660273"/>
            <a:ext cx="3048000" cy="3810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22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304800"/>
            <a:ext cx="8930640" cy="992402"/>
          </a:xfrm>
        </p:spPr>
        <p:txBody>
          <a:bodyPr>
            <a:noAutofit/>
          </a:bodyPr>
          <a:lstStyle/>
          <a:p>
            <a:r>
              <a:rPr lang="en-US" dirty="0" smtClean="0"/>
              <a:t>Adding up materials in carrots (plant root cells)</a:t>
            </a:r>
            <a:endParaRPr lang="en-US" dirty="0"/>
          </a:p>
        </p:txBody>
      </p:sp>
      <p:sp>
        <p:nvSpPr>
          <p:cNvPr id="23556" name="TextBox 4"/>
          <p:cNvSpPr txBox="1">
            <a:spLocks noChangeArrowheads="1"/>
          </p:cNvSpPr>
          <p:nvPr/>
        </p:nvSpPr>
        <p:spPr bwMode="auto">
          <a:xfrm>
            <a:off x="3276600" y="1717954"/>
            <a:ext cx="5410200" cy="4822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smtClean="0">
                <a:latin typeface="Calibri" charset="0"/>
              </a:rPr>
              <a:t>Organic materials in carrots</a:t>
            </a:r>
          </a:p>
          <a:p>
            <a:pPr eaLnBrk="1" hangingPunct="1"/>
            <a:r>
              <a:rPr lang="en-US" sz="3200" dirty="0" smtClean="0">
                <a:latin typeface="Calibri" charset="0"/>
              </a:rPr>
              <a:t>Protein: 1% (1 g out of 100 g)</a:t>
            </a:r>
          </a:p>
          <a:p>
            <a:pPr eaLnBrk="1" hangingPunct="1"/>
            <a:r>
              <a:rPr lang="en-US" sz="3200" dirty="0" smtClean="0">
                <a:latin typeface="Calibri" charset="0"/>
              </a:rPr>
              <a:t>Carbohydrates: </a:t>
            </a:r>
            <a:r>
              <a:rPr lang="en-US" sz="3200" dirty="0">
                <a:latin typeface="Calibri" charset="0"/>
              </a:rPr>
              <a:t>10%</a:t>
            </a:r>
          </a:p>
          <a:p>
            <a:pPr eaLnBrk="1" hangingPunct="1"/>
            <a:r>
              <a:rPr lang="en-US" sz="3200" dirty="0">
                <a:latin typeface="Calibri" charset="0"/>
              </a:rPr>
              <a:t>Fat: </a:t>
            </a:r>
            <a:r>
              <a:rPr lang="en-US" sz="3200" dirty="0" smtClean="0">
                <a:latin typeface="Calibri" charset="0"/>
              </a:rPr>
              <a:t>0%</a:t>
            </a:r>
          </a:p>
          <a:p>
            <a:pPr eaLnBrk="1" hangingPunct="1"/>
            <a:r>
              <a:rPr lang="en-US" sz="3200" dirty="0" smtClean="0">
                <a:latin typeface="Calibri" charset="0"/>
              </a:rPr>
              <a:t>Cholesterol and vitamins: less than 1%</a:t>
            </a:r>
          </a:p>
          <a:p>
            <a:pPr eaLnBrk="1" hangingPunct="1"/>
            <a:r>
              <a:rPr lang="en-US" sz="3200" b="1" dirty="0" smtClean="0">
                <a:latin typeface="Calibri" charset="0"/>
              </a:rPr>
              <a:t>Inorganic materials in carrots</a:t>
            </a:r>
          </a:p>
          <a:p>
            <a:pPr eaLnBrk="1" hangingPunct="1"/>
            <a:r>
              <a:rPr lang="en-US" sz="3200" dirty="0" smtClean="0">
                <a:latin typeface="Calibri" charset="0"/>
              </a:rPr>
              <a:t>Minerals (sodium, iron): less than 1%</a:t>
            </a:r>
          </a:p>
          <a:p>
            <a:pPr eaLnBrk="1" hangingPunct="1"/>
            <a:r>
              <a:rPr lang="en-US" sz="3200" b="1" dirty="0" smtClean="0">
                <a:latin typeface="Calibri" charset="0"/>
              </a:rPr>
              <a:t>What’s left? </a:t>
            </a:r>
          </a:p>
          <a:p>
            <a:pPr eaLnBrk="1" hangingPunct="1"/>
            <a:r>
              <a:rPr lang="en-US" sz="3200" b="1" dirty="0" smtClean="0">
                <a:latin typeface="Calibri" charset="0"/>
              </a:rPr>
              <a:t>WATER: about 89%</a:t>
            </a:r>
          </a:p>
          <a:p>
            <a:pPr eaLnBrk="1" hangingPunct="1"/>
            <a:endParaRPr lang="en-US" sz="3200" dirty="0" smtClean="0">
              <a:latin typeface="Calibri" charset="0"/>
            </a:endParaRPr>
          </a:p>
          <a:p>
            <a:pPr eaLnBrk="1" hangingPunct="1"/>
            <a:endParaRPr lang="en-US" sz="3200" dirty="0">
              <a:latin typeface="Calibri" charset="0"/>
            </a:endParaRPr>
          </a:p>
        </p:txBody>
      </p:sp>
      <p:pic>
        <p:nvPicPr>
          <p:cNvPr id="5" name="Picture 4"/>
          <p:cNvPicPr>
            <a:picLocks noChangeAspect="1"/>
          </p:cNvPicPr>
          <p:nvPr/>
        </p:nvPicPr>
        <p:blipFill>
          <a:blip r:embed="rId3"/>
          <a:stretch>
            <a:fillRect/>
          </a:stretch>
        </p:blipFill>
        <p:spPr>
          <a:xfrm>
            <a:off x="457200" y="1739161"/>
            <a:ext cx="2819400" cy="4801007"/>
          </a:xfrm>
          <a:prstGeom prst="rect">
            <a:avLst/>
          </a:prstGeom>
        </p:spPr>
      </p:pic>
    </p:spTree>
    <p:extLst>
      <p:ext uri="{BB962C8B-B14F-4D97-AF65-F5344CB8AC3E}">
        <p14:creationId xmlns:p14="http://schemas.microsoft.com/office/powerpoint/2010/main" val="249480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64881"/>
            <a:ext cx="8229600" cy="992402"/>
          </a:xfrm>
        </p:spPr>
        <p:txBody>
          <a:bodyPr>
            <a:normAutofit fontScale="90000"/>
          </a:bodyPr>
          <a:lstStyle/>
          <a:p>
            <a:pPr eaLnBrk="1" hangingPunct="1"/>
            <a:r>
              <a:rPr lang="en-US" dirty="0" smtClean="0">
                <a:latin typeface="Calibri" charset="0"/>
              </a:rPr>
              <a:t>Adding up </a:t>
            </a:r>
            <a:r>
              <a:rPr lang="en-US" dirty="0">
                <a:latin typeface="Calibri" charset="0"/>
              </a:rPr>
              <a:t>m</a:t>
            </a:r>
            <a:r>
              <a:rPr lang="en-US" dirty="0" smtClean="0">
                <a:latin typeface="Calibri" charset="0"/>
              </a:rPr>
              <a:t>aterials in beef (</a:t>
            </a:r>
            <a:r>
              <a:rPr lang="en-US" smtClean="0">
                <a:latin typeface="Calibri" charset="0"/>
              </a:rPr>
              <a:t>animal muscle cells)</a:t>
            </a:r>
            <a:endParaRPr lang="en-US" dirty="0">
              <a:latin typeface="Calibri" charset="0"/>
            </a:endParaRPr>
          </a:p>
        </p:txBody>
      </p:sp>
      <p:sp>
        <p:nvSpPr>
          <p:cNvPr id="23556" name="TextBox 4"/>
          <p:cNvSpPr txBox="1">
            <a:spLocks noChangeArrowheads="1"/>
          </p:cNvSpPr>
          <p:nvPr/>
        </p:nvSpPr>
        <p:spPr bwMode="auto">
          <a:xfrm>
            <a:off x="3276600" y="1428394"/>
            <a:ext cx="5410200" cy="5047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smtClean="0">
                <a:latin typeface="Calibri" charset="0"/>
              </a:rPr>
              <a:t>Organic materials in beef:</a:t>
            </a:r>
          </a:p>
          <a:p>
            <a:pPr eaLnBrk="1" hangingPunct="1"/>
            <a:r>
              <a:rPr lang="en-US" sz="3200" dirty="0" smtClean="0">
                <a:latin typeface="Calibri" charset="0"/>
              </a:rPr>
              <a:t>Fat: 21% (21 g out of 100 g)</a:t>
            </a:r>
          </a:p>
          <a:p>
            <a:pPr eaLnBrk="1" hangingPunct="1"/>
            <a:r>
              <a:rPr lang="en-US" sz="3200" dirty="0" smtClean="0">
                <a:latin typeface="Calibri" charset="0"/>
              </a:rPr>
              <a:t>Carbohydrates: 0%</a:t>
            </a:r>
          </a:p>
          <a:p>
            <a:pPr eaLnBrk="1" hangingPunct="1"/>
            <a:r>
              <a:rPr lang="en-US" sz="3200" dirty="0" smtClean="0">
                <a:latin typeface="Calibri" charset="0"/>
              </a:rPr>
              <a:t>Protein: 18%</a:t>
            </a:r>
          </a:p>
          <a:p>
            <a:pPr eaLnBrk="1" hangingPunct="1"/>
            <a:r>
              <a:rPr lang="en-US" sz="3200" dirty="0" smtClean="0">
                <a:latin typeface="Calibri" charset="0"/>
              </a:rPr>
              <a:t>Cholesterol and vitamins: less than 1%</a:t>
            </a:r>
          </a:p>
          <a:p>
            <a:pPr eaLnBrk="1" hangingPunct="1"/>
            <a:r>
              <a:rPr lang="en-US" sz="3200" b="1" dirty="0" smtClean="0">
                <a:latin typeface="Calibri" charset="0"/>
              </a:rPr>
              <a:t>Inorganic materials in beef:</a:t>
            </a:r>
          </a:p>
          <a:p>
            <a:pPr eaLnBrk="1" hangingPunct="1"/>
            <a:r>
              <a:rPr lang="en-US" sz="3200" dirty="0" smtClean="0">
                <a:latin typeface="Calibri" charset="0"/>
              </a:rPr>
              <a:t>Minerals (calcium, sodium, iron): less than 1%</a:t>
            </a:r>
          </a:p>
          <a:p>
            <a:pPr eaLnBrk="1" hangingPunct="1"/>
            <a:endParaRPr lang="en-US" sz="3200" b="1" dirty="0" smtClean="0">
              <a:latin typeface="Calibri" charset="0"/>
            </a:endParaRPr>
          </a:p>
          <a:p>
            <a:pPr eaLnBrk="1" hangingPunct="1"/>
            <a:r>
              <a:rPr lang="en-US" sz="3200" b="1" dirty="0" smtClean="0">
                <a:latin typeface="Calibri" charset="0"/>
              </a:rPr>
              <a:t>What’s left? </a:t>
            </a:r>
          </a:p>
          <a:p>
            <a:pPr eaLnBrk="1" hangingPunct="1"/>
            <a:r>
              <a:rPr lang="en-US" sz="3200" b="1" dirty="0" smtClean="0">
                <a:latin typeface="Calibri" charset="0"/>
              </a:rPr>
              <a:t>WATER: </a:t>
            </a:r>
            <a:r>
              <a:rPr lang="en-US" sz="3200" b="1" smtClean="0">
                <a:latin typeface="Calibri" charset="0"/>
              </a:rPr>
              <a:t>about 60%</a:t>
            </a:r>
            <a:endParaRPr lang="en-US" sz="3200" b="1" dirty="0" smtClean="0">
              <a:latin typeface="Calibri" charset="0"/>
            </a:endParaRPr>
          </a:p>
          <a:p>
            <a:pPr eaLnBrk="1" hangingPunct="1"/>
            <a:endParaRPr lang="en-US" sz="3200" dirty="0" smtClean="0">
              <a:latin typeface="Calibri" charset="0"/>
            </a:endParaRPr>
          </a:p>
          <a:p>
            <a:pPr eaLnBrk="1" hangingPunct="1"/>
            <a:endParaRPr lang="en-US" sz="3200" dirty="0">
              <a:latin typeface="Calibri" charset="0"/>
            </a:endParaRPr>
          </a:p>
        </p:txBody>
      </p:sp>
      <p:grpSp>
        <p:nvGrpSpPr>
          <p:cNvPr id="5" name="Group 4"/>
          <p:cNvGrpSpPr/>
          <p:nvPr/>
        </p:nvGrpSpPr>
        <p:grpSpPr>
          <a:xfrm>
            <a:off x="671866" y="1428394"/>
            <a:ext cx="2542022" cy="5047408"/>
            <a:chOff x="562123" y="2063761"/>
            <a:chExt cx="1838325" cy="4422166"/>
          </a:xfrm>
        </p:grpSpPr>
        <p:pic>
          <p:nvPicPr>
            <p:cNvPr id="6" name="Picture 5"/>
            <p:cNvPicPr/>
            <p:nvPr/>
          </p:nvPicPr>
          <p:blipFill>
            <a:blip r:embed="rId3" cstate="print"/>
            <a:srcRect/>
            <a:stretch>
              <a:fillRect/>
            </a:stretch>
          </p:blipFill>
          <p:spPr bwMode="auto">
            <a:xfrm>
              <a:off x="562123" y="2514002"/>
              <a:ext cx="1838325" cy="3971925"/>
            </a:xfrm>
            <a:prstGeom prst="rect">
              <a:avLst/>
            </a:prstGeom>
            <a:noFill/>
            <a:ln w="9525">
              <a:noFill/>
              <a:miter lim="800000"/>
              <a:headEnd/>
              <a:tailEnd/>
            </a:ln>
          </p:spPr>
        </p:pic>
        <p:sp>
          <p:nvSpPr>
            <p:cNvPr id="7" name="TextBox 6"/>
            <p:cNvSpPr txBox="1"/>
            <p:nvPr/>
          </p:nvSpPr>
          <p:spPr>
            <a:xfrm>
              <a:off x="562123" y="2063761"/>
              <a:ext cx="1838325" cy="369332"/>
            </a:xfrm>
            <a:prstGeom prst="rect">
              <a:avLst/>
            </a:prstGeom>
            <a:noFill/>
            <a:ln>
              <a:solidFill>
                <a:schemeClr val="tx1"/>
              </a:solidFill>
            </a:ln>
          </p:spPr>
          <p:txBody>
            <a:bodyPr wrap="square" rtlCol="0">
              <a:spAutoFit/>
            </a:bodyPr>
            <a:lstStyle/>
            <a:p>
              <a:pPr algn="ctr"/>
              <a:r>
                <a:rPr lang="en-US" dirty="0" smtClean="0"/>
                <a:t>Beef</a:t>
              </a:r>
              <a:endParaRPr lang="en-US" dirty="0"/>
            </a:p>
          </p:txBody>
        </p:sp>
      </p:grpSp>
    </p:spTree>
    <p:extLst>
      <p:ext uri="{BB962C8B-B14F-4D97-AF65-F5344CB8AC3E}">
        <p14:creationId xmlns:p14="http://schemas.microsoft.com/office/powerpoint/2010/main" val="41156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62124" y="1499283"/>
            <a:ext cx="2714510" cy="5039237"/>
            <a:chOff x="562123" y="2063761"/>
            <a:chExt cx="1838325" cy="4422166"/>
          </a:xfrm>
        </p:grpSpPr>
        <p:pic>
          <p:nvPicPr>
            <p:cNvPr id="8" name="Picture 7"/>
            <p:cNvPicPr/>
            <p:nvPr/>
          </p:nvPicPr>
          <p:blipFill>
            <a:blip r:embed="rId3" cstate="print"/>
            <a:srcRect/>
            <a:stretch>
              <a:fillRect/>
            </a:stretch>
          </p:blipFill>
          <p:spPr bwMode="auto">
            <a:xfrm>
              <a:off x="562123" y="2514002"/>
              <a:ext cx="1838325" cy="3971925"/>
            </a:xfrm>
            <a:prstGeom prst="rect">
              <a:avLst/>
            </a:prstGeom>
            <a:noFill/>
            <a:ln w="9525">
              <a:noFill/>
              <a:miter lim="800000"/>
              <a:headEnd/>
              <a:tailEnd/>
            </a:ln>
          </p:spPr>
        </p:pic>
        <p:sp>
          <p:nvSpPr>
            <p:cNvPr id="9" name="TextBox 8"/>
            <p:cNvSpPr txBox="1"/>
            <p:nvPr/>
          </p:nvSpPr>
          <p:spPr>
            <a:xfrm>
              <a:off x="562123" y="2063761"/>
              <a:ext cx="1838325" cy="369332"/>
            </a:xfrm>
            <a:prstGeom prst="rect">
              <a:avLst/>
            </a:prstGeom>
            <a:noFill/>
            <a:ln>
              <a:solidFill>
                <a:schemeClr val="tx1"/>
              </a:solidFill>
            </a:ln>
          </p:spPr>
          <p:txBody>
            <a:bodyPr wrap="square" rtlCol="0">
              <a:spAutoFit/>
            </a:bodyPr>
            <a:lstStyle/>
            <a:p>
              <a:pPr algn="ctr"/>
              <a:r>
                <a:rPr lang="en-US" dirty="0" smtClean="0"/>
                <a:t>Beef</a:t>
              </a:r>
              <a:endParaRPr lang="en-US" dirty="0"/>
            </a:p>
          </p:txBody>
        </p:sp>
      </p:grpSp>
      <p:sp>
        <p:nvSpPr>
          <p:cNvPr id="23553" name="Title 1"/>
          <p:cNvSpPr>
            <a:spLocks noGrp="1"/>
          </p:cNvSpPr>
          <p:nvPr>
            <p:ph type="title"/>
          </p:nvPr>
        </p:nvSpPr>
        <p:spPr/>
        <p:txBody>
          <a:bodyPr/>
          <a:lstStyle/>
          <a:p>
            <a:pPr eaLnBrk="1" hangingPunct="1"/>
            <a:r>
              <a:rPr lang="en-US" b="1" dirty="0">
                <a:latin typeface="Calibri" charset="0"/>
              </a:rPr>
              <a:t>Chemical energy in </a:t>
            </a:r>
            <a:r>
              <a:rPr lang="en-US" b="1" dirty="0" smtClean="0">
                <a:latin typeface="Calibri" charset="0"/>
              </a:rPr>
              <a:t>cells</a:t>
            </a:r>
            <a:endParaRPr lang="en-US" b="1" dirty="0">
              <a:latin typeface="Calibri" charset="0"/>
            </a:endParaRPr>
          </a:p>
        </p:txBody>
      </p:sp>
      <p:sp>
        <p:nvSpPr>
          <p:cNvPr id="23556" name="TextBox 4"/>
          <p:cNvSpPr txBox="1">
            <a:spLocks noChangeArrowheads="1"/>
          </p:cNvSpPr>
          <p:nvPr/>
        </p:nvSpPr>
        <p:spPr bwMode="auto">
          <a:xfrm>
            <a:off x="3429000" y="1499283"/>
            <a:ext cx="54102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latin typeface="Calibri" charset="0"/>
              </a:rPr>
              <a:t>Calories </a:t>
            </a:r>
            <a:r>
              <a:rPr lang="en-US" sz="3200" dirty="0">
                <a:latin typeface="Calibri" charset="0"/>
              </a:rPr>
              <a:t>are a measurement of chemical energy </a:t>
            </a:r>
            <a:r>
              <a:rPr lang="en-US" sz="3200" dirty="0" smtClean="0">
                <a:latin typeface="Calibri" charset="0"/>
              </a:rPr>
              <a:t>in cells and food: the energy available from high-energy bonds in organic molecules</a:t>
            </a:r>
            <a:endParaRPr lang="en-US" sz="3200" dirty="0">
              <a:latin typeface="Calibri" charset="0"/>
            </a:endParaRPr>
          </a:p>
        </p:txBody>
      </p:sp>
      <p:sp>
        <p:nvSpPr>
          <p:cNvPr id="3" name="Oval 2"/>
          <p:cNvSpPr/>
          <p:nvPr/>
        </p:nvSpPr>
        <p:spPr>
          <a:xfrm>
            <a:off x="457200" y="2624710"/>
            <a:ext cx="1542617" cy="573991"/>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endParaRPr>
          </a:p>
        </p:txBody>
      </p:sp>
      <p:pic>
        <p:nvPicPr>
          <p:cNvPr id="10" name="Picture 2" descr="glucose labeled06.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588568" y="4405558"/>
            <a:ext cx="2514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Left Arrow 1"/>
          <p:cNvSpPr/>
          <p:nvPr/>
        </p:nvSpPr>
        <p:spPr>
          <a:xfrm rot="964452">
            <a:off x="4599359" y="5839642"/>
            <a:ext cx="1853942"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6217458" y="4405558"/>
            <a:ext cx="2498482" cy="1477328"/>
          </a:xfrm>
          <a:prstGeom prst="rect">
            <a:avLst/>
          </a:prstGeom>
          <a:noFill/>
        </p:spPr>
        <p:txBody>
          <a:bodyPr wrap="square" rtlCol="0">
            <a:spAutoFit/>
          </a:bodyPr>
          <a:lstStyle/>
          <a:p>
            <a:r>
              <a:rPr lang="en-US" dirty="0" smtClean="0"/>
              <a:t>High-energy C-C and C-H bonds are yellow. This color represents the usable energy stored in these bonds. </a:t>
            </a:r>
            <a:endParaRPr lang="en-US" dirty="0"/>
          </a:p>
        </p:txBody>
      </p:sp>
      <p:sp>
        <p:nvSpPr>
          <p:cNvPr id="12" name="Left Arrow 11"/>
          <p:cNvSpPr/>
          <p:nvPr/>
        </p:nvSpPr>
        <p:spPr>
          <a:xfrm rot="15971155">
            <a:off x="4176133" y="4199083"/>
            <a:ext cx="772619"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861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08234"/>
            <a:ext cx="8549640" cy="1143000"/>
          </a:xfrm>
        </p:spPr>
        <p:txBody>
          <a:bodyPr>
            <a:normAutofit fontScale="90000"/>
          </a:bodyPr>
          <a:lstStyle/>
          <a:p>
            <a:r>
              <a:rPr lang="en-US" dirty="0"/>
              <a:t>Which molecules have chemical energy?</a:t>
            </a:r>
          </a:p>
        </p:txBody>
      </p:sp>
      <p:sp>
        <p:nvSpPr>
          <p:cNvPr id="22" name="TextBox 10"/>
          <p:cNvSpPr txBox="1">
            <a:spLocks noChangeArrowheads="1"/>
          </p:cNvSpPr>
          <p:nvPr/>
        </p:nvSpPr>
        <p:spPr bwMode="auto">
          <a:xfrm>
            <a:off x="2398622" y="5935627"/>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rgbClr val="0000FF"/>
                </a:solidFill>
                <a:latin typeface="Calibri" charset="0"/>
              </a:rPr>
              <a:t>PROTEINS</a:t>
            </a:r>
            <a:endParaRPr lang="en-US" b="1" dirty="0">
              <a:solidFill>
                <a:srgbClr val="0000FF"/>
              </a:solidFill>
              <a:latin typeface="Calibri" charset="0"/>
            </a:endParaRPr>
          </a:p>
        </p:txBody>
      </p:sp>
      <p:pic>
        <p:nvPicPr>
          <p:cNvPr id="25" name="Picture 14" descr="fat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559" y="1452527"/>
            <a:ext cx="1905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5" descr="starch 0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63165">
            <a:off x="4013507" y="2126289"/>
            <a:ext cx="3176588" cy="211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6" descr="glucose labeled0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5795" y="1590262"/>
            <a:ext cx="1376570" cy="91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12" descr="protein 06.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957" y="4310027"/>
            <a:ext cx="24384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7"/>
          <p:cNvSpPr txBox="1">
            <a:spLocks noChangeArrowheads="1"/>
          </p:cNvSpPr>
          <p:nvPr/>
        </p:nvSpPr>
        <p:spPr bwMode="auto">
          <a:xfrm>
            <a:off x="904346" y="3974299"/>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rgbClr val="FF0000"/>
                </a:solidFill>
                <a:latin typeface="Calibri" charset="0"/>
              </a:rPr>
              <a:t>FATS</a:t>
            </a:r>
            <a:endParaRPr lang="en-US" b="1" dirty="0">
              <a:solidFill>
                <a:srgbClr val="FF0000"/>
              </a:solidFill>
              <a:latin typeface="Calibri" charset="0"/>
            </a:endParaRPr>
          </a:p>
        </p:txBody>
      </p:sp>
      <p:sp>
        <p:nvSpPr>
          <p:cNvPr id="30" name="TextBox 8"/>
          <p:cNvSpPr txBox="1">
            <a:spLocks noChangeArrowheads="1"/>
          </p:cNvSpPr>
          <p:nvPr/>
        </p:nvSpPr>
        <p:spPr bwMode="auto">
          <a:xfrm>
            <a:off x="6934200" y="2362200"/>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964D00"/>
                </a:solidFill>
                <a:latin typeface="Calibri" charset="0"/>
              </a:rPr>
              <a:t>GLUCOSE</a:t>
            </a:r>
          </a:p>
        </p:txBody>
      </p:sp>
      <p:sp>
        <p:nvSpPr>
          <p:cNvPr id="31" name="TextBox 9"/>
          <p:cNvSpPr txBox="1">
            <a:spLocks noChangeArrowheads="1"/>
          </p:cNvSpPr>
          <p:nvPr/>
        </p:nvSpPr>
        <p:spPr bwMode="auto">
          <a:xfrm>
            <a:off x="5220007" y="3745539"/>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964D00"/>
                </a:solidFill>
                <a:latin typeface="Calibri" charset="0"/>
              </a:rPr>
              <a:t>STARCH</a:t>
            </a:r>
          </a:p>
        </p:txBody>
      </p:sp>
      <p:sp>
        <p:nvSpPr>
          <p:cNvPr id="32" name="TextBox 11"/>
          <p:cNvSpPr txBox="1">
            <a:spLocks noChangeArrowheads="1"/>
          </p:cNvSpPr>
          <p:nvPr/>
        </p:nvSpPr>
        <p:spPr bwMode="auto">
          <a:xfrm>
            <a:off x="3631611" y="2016644"/>
            <a:ext cx="295968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rgbClr val="964D00"/>
                </a:solidFill>
                <a:latin typeface="Calibri" charset="0"/>
              </a:rPr>
              <a:t>CARBOHYDRATES</a:t>
            </a:r>
            <a:r>
              <a:rPr lang="en-US" b="1" dirty="0">
                <a:solidFill>
                  <a:srgbClr val="964D00"/>
                </a:solidFill>
                <a:latin typeface="Calibri" charset="0"/>
              </a:rPr>
              <a:t>:</a:t>
            </a:r>
          </a:p>
        </p:txBody>
      </p:sp>
      <p:pic>
        <p:nvPicPr>
          <p:cNvPr id="33" name="Picture 32" descr="water labeled06.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468264">
            <a:off x="4655621" y="5055162"/>
            <a:ext cx="969960" cy="646639"/>
          </a:xfrm>
          <a:prstGeom prst="rect">
            <a:avLst/>
          </a:prstGeom>
        </p:spPr>
      </p:pic>
      <p:sp>
        <p:nvSpPr>
          <p:cNvPr id="34" name="TextBox 10"/>
          <p:cNvSpPr txBox="1">
            <a:spLocks noChangeArrowheads="1"/>
          </p:cNvSpPr>
          <p:nvPr/>
        </p:nvSpPr>
        <p:spPr bwMode="auto">
          <a:xfrm>
            <a:off x="5336670" y="5347241"/>
            <a:ext cx="125463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rgbClr val="7030A0"/>
                </a:solidFill>
                <a:latin typeface="Calibri" charset="0"/>
              </a:rPr>
              <a:t>WATER</a:t>
            </a:r>
            <a:endParaRPr lang="en-US" b="1" dirty="0">
              <a:solidFill>
                <a:srgbClr val="7030A0"/>
              </a:solidFill>
              <a:latin typeface="Calibri"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990829" y="4344846"/>
            <a:ext cx="1070678" cy="828912"/>
          </a:xfrm>
          <a:prstGeom prst="rect">
            <a:avLst/>
          </a:prstGeom>
        </p:spPr>
      </p:pic>
      <p:sp>
        <p:nvSpPr>
          <p:cNvPr id="15" name="TextBox 10"/>
          <p:cNvSpPr txBox="1">
            <a:spLocks noChangeArrowheads="1"/>
          </p:cNvSpPr>
          <p:nvPr/>
        </p:nvSpPr>
        <p:spPr bwMode="auto">
          <a:xfrm>
            <a:off x="6838122" y="5147499"/>
            <a:ext cx="15770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smtClean="0">
                <a:solidFill>
                  <a:srgbClr val="7030A0"/>
                </a:solidFill>
                <a:latin typeface="Calibri" charset="0"/>
              </a:rPr>
              <a:t>MINERALS</a:t>
            </a:r>
            <a:endParaRPr lang="en-US" b="1" dirty="0">
              <a:solidFill>
                <a:srgbClr val="7030A0"/>
              </a:solidFill>
              <a:latin typeface="Calibri" charset="0"/>
            </a:endParaRPr>
          </a:p>
        </p:txBody>
      </p:sp>
    </p:spTree>
    <p:extLst>
      <p:ext uri="{BB962C8B-B14F-4D97-AF65-F5344CB8AC3E}">
        <p14:creationId xmlns:p14="http://schemas.microsoft.com/office/powerpoint/2010/main" val="3166211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Map</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3061" y="1504950"/>
            <a:ext cx="7597878" cy="4906963"/>
          </a:xfrm>
        </p:spPr>
      </p:pic>
      <p:sp>
        <p:nvSpPr>
          <p:cNvPr id="4" name="Slide Number Placeholder 3"/>
          <p:cNvSpPr>
            <a:spLocks noGrp="1"/>
          </p:cNvSpPr>
          <p:nvPr>
            <p:ph type="sldNum" sz="quarter" idx="12"/>
          </p:nvPr>
        </p:nvSpPr>
        <p:spPr/>
        <p:txBody>
          <a:bodyPr/>
          <a:lstStyle/>
          <a:p>
            <a:fld id="{D3A1C050-F6FE-0E43-A9D0-F8EEADE3D1E4}" type="slidenum">
              <a:rPr lang="en-US" smtClean="0"/>
              <a:pPr/>
              <a:t>2</a:t>
            </a:fld>
            <a:endParaRPr lang="en-US"/>
          </a:p>
        </p:txBody>
      </p:sp>
      <p:sp>
        <p:nvSpPr>
          <p:cNvPr id="6" name="Oval Callout 5"/>
          <p:cNvSpPr>
            <a:spLocks noChangeArrowheads="1"/>
          </p:cNvSpPr>
          <p:nvPr/>
        </p:nvSpPr>
        <p:spPr bwMode="auto">
          <a:xfrm rot="15079651">
            <a:off x="580870" y="2296407"/>
            <a:ext cx="924560" cy="924560"/>
          </a:xfrm>
          <a:prstGeom prst="wedgeEllipseCallout">
            <a:avLst>
              <a:gd name="adj1" fmla="val -93691"/>
              <a:gd name="adj2" fmla="val 6828"/>
            </a:avLst>
          </a:prstGeom>
          <a:solidFill>
            <a:schemeClr val="tx1">
              <a:lumMod val="65000"/>
              <a:lumOff val="35000"/>
            </a:schemeClr>
          </a:solidFill>
          <a:ln w="9525">
            <a:solidFill>
              <a:schemeClr val="tx1">
                <a:lumMod val="50000"/>
                <a:lumOff val="50000"/>
              </a:schemeClr>
            </a:solidFill>
            <a:miter lim="800000"/>
            <a:headEnd/>
            <a:tailEnd/>
          </a:ln>
          <a:effectLst>
            <a:outerShdw blurRad="40000" dist="23000" dir="5400000" rotWithShape="0">
              <a:srgbClr val="000000">
                <a:alpha val="34999"/>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charset="0"/>
                <a:ea typeface="Times New Roman" charset="0"/>
              </a:rPr>
              <a:t>You are here</a:t>
            </a:r>
            <a:endParaRPr lang="en-US" sz="1100" dirty="0">
              <a:effectLst/>
              <a:latin typeface="Arial" charset="0"/>
              <a:ea typeface="Times New Roman" charset="0"/>
            </a:endParaRPr>
          </a:p>
        </p:txBody>
      </p:sp>
    </p:spTree>
    <p:extLst>
      <p:ext uri="{BB962C8B-B14F-4D97-AF65-F5344CB8AC3E}">
        <p14:creationId xmlns:p14="http://schemas.microsoft.com/office/powerpoint/2010/main" val="181271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yourself!</a:t>
            </a:r>
            <a:endParaRPr lang="en-US" dirty="0"/>
          </a:p>
        </p:txBody>
      </p:sp>
      <p:sp>
        <p:nvSpPr>
          <p:cNvPr id="3" name="Content Placeholder 2"/>
          <p:cNvSpPr>
            <a:spLocks noGrp="1"/>
          </p:cNvSpPr>
          <p:nvPr>
            <p:ph idx="1"/>
          </p:nvPr>
        </p:nvSpPr>
        <p:spPr/>
        <p:txBody>
          <a:bodyPr/>
          <a:lstStyle/>
          <a:p>
            <a:r>
              <a:rPr lang="en-US" dirty="0" smtClean="0"/>
              <a:t>Use the food label cards to fill in the table showing the materials in different kinds of cells on the 2.2 Food Labels worksheet.</a:t>
            </a:r>
          </a:p>
          <a:p>
            <a:r>
              <a:rPr lang="en-US" dirty="0" smtClean="0"/>
              <a:t>What patterns do you notice when you compare a food made of animal cells (beef) with foods made of plant cells (carrots, celery, spinach)?  Explain the patterns you found on the worksheet.  </a:t>
            </a:r>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20</a:t>
            </a:fld>
            <a:endParaRPr lang="en-US"/>
          </a:p>
        </p:txBody>
      </p:sp>
    </p:spTree>
    <p:extLst>
      <p:ext uri="{BB962C8B-B14F-4D97-AF65-F5344CB8AC3E}">
        <p14:creationId xmlns:p14="http://schemas.microsoft.com/office/powerpoint/2010/main" val="54231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 are really complicated!</a:t>
            </a:r>
            <a:endParaRPr lang="en-US" dirty="0"/>
          </a:p>
        </p:txBody>
      </p:sp>
      <p:sp>
        <p:nvSpPr>
          <p:cNvPr id="3" name="Content Placeholder 2"/>
          <p:cNvSpPr>
            <a:spLocks noGrp="1"/>
          </p:cNvSpPr>
          <p:nvPr>
            <p:ph idx="1"/>
          </p:nvPr>
        </p:nvSpPr>
        <p:spPr/>
        <p:txBody>
          <a:bodyPr>
            <a:normAutofit lnSpcReduction="10000"/>
          </a:bodyPr>
          <a:lstStyle/>
          <a:p>
            <a:r>
              <a:rPr lang="en-US" dirty="0" smtClean="0"/>
              <a:t>Large organic molecules are really larger than our pictures:</a:t>
            </a:r>
          </a:p>
          <a:p>
            <a:pPr lvl="1"/>
            <a:r>
              <a:rPr lang="en-US" dirty="0" smtClean="0"/>
              <a:t>Fats: 50-100 carbon atoms (+ H and O)</a:t>
            </a:r>
          </a:p>
          <a:p>
            <a:pPr lvl="1"/>
            <a:r>
              <a:rPr lang="en-US" dirty="0" smtClean="0"/>
              <a:t>Proteins: hundreds of carbon atoms </a:t>
            </a:r>
            <a:r>
              <a:rPr lang="en-US" dirty="0"/>
              <a:t> (+ </a:t>
            </a:r>
            <a:r>
              <a:rPr lang="en-US" dirty="0" smtClean="0"/>
              <a:t>H, N, </a:t>
            </a:r>
            <a:r>
              <a:rPr lang="en-US" dirty="0"/>
              <a:t>and O</a:t>
            </a:r>
            <a:r>
              <a:rPr lang="en-US" dirty="0" smtClean="0"/>
              <a:t>)</a:t>
            </a:r>
          </a:p>
          <a:p>
            <a:pPr lvl="1"/>
            <a:r>
              <a:rPr lang="en-US" dirty="0" smtClean="0"/>
              <a:t>Starch: thousands of carbon atoms </a:t>
            </a:r>
            <a:r>
              <a:rPr lang="en-US" dirty="0"/>
              <a:t> (+ H and O</a:t>
            </a:r>
            <a:r>
              <a:rPr lang="en-US" dirty="0" smtClean="0"/>
              <a:t>)</a:t>
            </a:r>
          </a:p>
          <a:p>
            <a:pPr lvl="1"/>
            <a:r>
              <a:rPr lang="en-US" dirty="0" smtClean="0"/>
              <a:t>Cellulose (fiber): thousands of carbon atoms </a:t>
            </a:r>
            <a:r>
              <a:rPr lang="en-US" dirty="0"/>
              <a:t> (+ H and O</a:t>
            </a:r>
            <a:r>
              <a:rPr lang="en-US" dirty="0" smtClean="0"/>
              <a:t>)</a:t>
            </a:r>
          </a:p>
          <a:p>
            <a:r>
              <a:rPr lang="en-US" dirty="0" smtClean="0"/>
              <a:t>There are also other large organic molecules, such as deoxyribonucleic acid (DNA)</a:t>
            </a:r>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21</a:t>
            </a:fld>
            <a:endParaRPr lang="en-US"/>
          </a:p>
        </p:txBody>
      </p:sp>
    </p:spTree>
    <p:extLst>
      <p:ext uri="{BB962C8B-B14F-4D97-AF65-F5344CB8AC3E}">
        <p14:creationId xmlns:p14="http://schemas.microsoft.com/office/powerpoint/2010/main" val="1865268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 are really complicated!</a:t>
            </a:r>
            <a:endParaRPr lang="en-US" dirty="0"/>
          </a:p>
        </p:txBody>
      </p:sp>
      <p:sp>
        <p:nvSpPr>
          <p:cNvPr id="3" name="Content Placeholder 2"/>
          <p:cNvSpPr>
            <a:spLocks noGrp="1"/>
          </p:cNvSpPr>
          <p:nvPr>
            <p:ph idx="1"/>
          </p:nvPr>
        </p:nvSpPr>
        <p:spPr>
          <a:xfrm>
            <a:off x="443969" y="1505165"/>
            <a:ext cx="8229600" cy="4906748"/>
          </a:xfrm>
        </p:spPr>
        <p:txBody>
          <a:bodyPr/>
          <a:lstStyle/>
          <a:p>
            <a:pPr marL="0" indent="0">
              <a:buNone/>
            </a:pPr>
            <a:r>
              <a:rPr lang="en-US" dirty="0"/>
              <a:t>There are many </a:t>
            </a:r>
            <a:r>
              <a:rPr lang="en-US"/>
              <a:t>more </a:t>
            </a:r>
            <a:r>
              <a:rPr lang="en-US" smtClean="0"/>
              <a:t>small organic molecules </a:t>
            </a:r>
            <a:r>
              <a:rPr lang="en-US" dirty="0"/>
              <a:t>than the ones in this lesson. Look at the Metabolic Pathways poster to </a:t>
            </a:r>
            <a:r>
              <a:rPr lang="en-US" dirty="0" smtClean="0"/>
              <a:t>see some of </a:t>
            </a:r>
            <a:r>
              <a:rPr lang="en-US" dirty="0"/>
              <a:t>them.</a:t>
            </a:r>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D07E269F-9726-44B7-92E4-7A50054E190B}" type="slidenum">
              <a:rPr lang="en-US" smtClean="0"/>
              <a:pPr>
                <a:defRPr/>
              </a:pPr>
              <a:t>22</a:t>
            </a:fld>
            <a:endParaRPr lang="en-US"/>
          </a:p>
        </p:txBody>
      </p:sp>
      <p:pic>
        <p:nvPicPr>
          <p:cNvPr id="5" name="Picture 4"/>
          <p:cNvPicPr>
            <a:picLocks noChangeAspect="1"/>
          </p:cNvPicPr>
          <p:nvPr/>
        </p:nvPicPr>
        <p:blipFill>
          <a:blip r:embed="rId3"/>
          <a:stretch>
            <a:fillRect/>
          </a:stretch>
        </p:blipFill>
        <p:spPr>
          <a:xfrm>
            <a:off x="1436683" y="3097539"/>
            <a:ext cx="5902039" cy="3314373"/>
          </a:xfrm>
          <a:prstGeom prst="rect">
            <a:avLst/>
          </a:prstGeom>
        </p:spPr>
      </p:pic>
    </p:spTree>
    <p:extLst>
      <p:ext uri="{BB962C8B-B14F-4D97-AF65-F5344CB8AC3E}">
        <p14:creationId xmlns:p14="http://schemas.microsoft.com/office/powerpoint/2010/main" val="42218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5" y="470647"/>
            <a:ext cx="9142556" cy="59157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5230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502"/>
          </a:xfrm>
        </p:spPr>
        <p:txBody>
          <a:bodyPr>
            <a:normAutofit fontScale="90000"/>
          </a:bodyPr>
          <a:lstStyle/>
          <a:p>
            <a:r>
              <a:rPr lang="en-US" dirty="0" smtClean="0"/>
              <a:t>Facts and questions about organisms</a:t>
            </a:r>
            <a:endParaRPr lang="en-US" dirty="0"/>
          </a:p>
        </p:txBody>
      </p:sp>
      <p:sp>
        <p:nvSpPr>
          <p:cNvPr id="5" name="Text Placeholder 4"/>
          <p:cNvSpPr>
            <a:spLocks noGrp="1"/>
          </p:cNvSpPr>
          <p:nvPr>
            <p:ph type="body" idx="1"/>
          </p:nvPr>
        </p:nvSpPr>
        <p:spPr>
          <a:xfrm>
            <a:off x="457200" y="1402592"/>
            <a:ext cx="4040188" cy="639762"/>
          </a:xfrm>
        </p:spPr>
        <p:txBody>
          <a:bodyPr>
            <a:normAutofit/>
          </a:bodyPr>
          <a:lstStyle/>
          <a:p>
            <a:r>
              <a:rPr lang="en-US" dirty="0" smtClean="0"/>
              <a:t>Some things we know:</a:t>
            </a:r>
            <a:endParaRPr lang="en-US" dirty="0"/>
          </a:p>
        </p:txBody>
      </p:sp>
      <p:sp>
        <p:nvSpPr>
          <p:cNvPr id="3" name="Content Placeholder 2"/>
          <p:cNvSpPr>
            <a:spLocks noGrp="1"/>
          </p:cNvSpPr>
          <p:nvPr>
            <p:ph sz="half" idx="2"/>
          </p:nvPr>
        </p:nvSpPr>
        <p:spPr>
          <a:xfrm>
            <a:off x="457200" y="2042354"/>
            <a:ext cx="4040188" cy="3951288"/>
          </a:xfrm>
        </p:spPr>
        <p:txBody>
          <a:bodyPr/>
          <a:lstStyle/>
          <a:p>
            <a:r>
              <a:rPr lang="en-US" dirty="0" smtClean="0"/>
              <a:t>All organisms are </a:t>
            </a:r>
            <a:r>
              <a:rPr lang="en-US" dirty="0"/>
              <a:t>made of </a:t>
            </a:r>
            <a:r>
              <a:rPr lang="en-US" dirty="0" smtClean="0"/>
              <a:t>cells</a:t>
            </a:r>
          </a:p>
          <a:p>
            <a:r>
              <a:rPr lang="en-US" dirty="0" smtClean="0"/>
              <a:t>All the functions of organisms are done by cells working together</a:t>
            </a:r>
          </a:p>
          <a:p>
            <a:r>
              <a:rPr lang="en-US" dirty="0" smtClean="0"/>
              <a:t>All cells are made of molecules</a:t>
            </a:r>
          </a:p>
          <a:p>
            <a:r>
              <a:rPr lang="en-US" dirty="0" smtClean="0"/>
              <a:t>All molecules are made of atoms</a:t>
            </a:r>
            <a:endParaRPr lang="en-US" dirty="0"/>
          </a:p>
        </p:txBody>
      </p:sp>
      <p:sp>
        <p:nvSpPr>
          <p:cNvPr id="6" name="Text Placeholder 5"/>
          <p:cNvSpPr>
            <a:spLocks noGrp="1"/>
          </p:cNvSpPr>
          <p:nvPr>
            <p:ph type="body" sz="quarter" idx="3"/>
          </p:nvPr>
        </p:nvSpPr>
        <p:spPr>
          <a:xfrm>
            <a:off x="4645025" y="1402592"/>
            <a:ext cx="4041775" cy="639762"/>
          </a:xfrm>
        </p:spPr>
        <p:txBody>
          <a:bodyPr/>
          <a:lstStyle/>
          <a:p>
            <a:r>
              <a:rPr lang="en-US" dirty="0" smtClean="0"/>
              <a:t>Some unanswered questions</a:t>
            </a:r>
            <a:endParaRPr lang="en-US" dirty="0"/>
          </a:p>
        </p:txBody>
      </p:sp>
      <p:sp>
        <p:nvSpPr>
          <p:cNvPr id="7" name="Content Placeholder 6"/>
          <p:cNvSpPr>
            <a:spLocks noGrp="1"/>
          </p:cNvSpPr>
          <p:nvPr>
            <p:ph sz="quarter" idx="4"/>
          </p:nvPr>
        </p:nvSpPr>
        <p:spPr>
          <a:xfrm>
            <a:off x="4645025" y="2042354"/>
            <a:ext cx="4041775" cy="3951288"/>
          </a:xfrm>
        </p:spPr>
        <p:txBody>
          <a:bodyPr/>
          <a:lstStyle/>
          <a:p>
            <a:pPr lvl="0"/>
            <a:r>
              <a:rPr lang="en-US" b="1" dirty="0" smtClean="0">
                <a:solidFill>
                  <a:srgbClr val="FF0000"/>
                </a:solidFill>
              </a:rPr>
              <a:t>What kinds of molecules are cells made of?</a:t>
            </a:r>
          </a:p>
          <a:p>
            <a:pPr lvl="0"/>
            <a:r>
              <a:rPr lang="en-US" dirty="0" smtClean="0"/>
              <a:t>How do those molecules move and change when cells do their functions, such as:</a:t>
            </a:r>
          </a:p>
          <a:p>
            <a:pPr lvl="1"/>
            <a:r>
              <a:rPr lang="en-US" dirty="0" smtClean="0"/>
              <a:t>Growing</a:t>
            </a:r>
          </a:p>
          <a:p>
            <a:pPr lvl="1"/>
            <a:r>
              <a:rPr lang="en-US" dirty="0" smtClean="0"/>
              <a:t>Moving</a:t>
            </a:r>
          </a:p>
          <a:p>
            <a:pPr lvl="1"/>
            <a:r>
              <a:rPr lang="en-US" dirty="0" smtClean="0"/>
              <a:t>Changing matter and energy?</a:t>
            </a:r>
            <a:endParaRPr lang="en-US" dirty="0"/>
          </a:p>
          <a:p>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4</a:t>
            </a:fld>
            <a:endParaRPr lang="en-US"/>
          </a:p>
        </p:txBody>
      </p:sp>
    </p:spTree>
    <p:extLst>
      <p:ext uri="{BB962C8B-B14F-4D97-AF65-F5344CB8AC3E}">
        <p14:creationId xmlns:p14="http://schemas.microsoft.com/office/powerpoint/2010/main" val="139753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10065"/>
            <a:ext cx="8229600" cy="992402"/>
          </a:xfrm>
        </p:spPr>
        <p:txBody>
          <a:bodyPr>
            <a:normAutofit fontScale="90000"/>
          </a:bodyPr>
          <a:lstStyle/>
          <a:p>
            <a:pPr eaLnBrk="1" hangingPunct="1"/>
            <a:r>
              <a:rPr lang="en-US" dirty="0">
                <a:latin typeface="Calibri" charset="0"/>
              </a:rPr>
              <a:t>What </a:t>
            </a:r>
            <a:r>
              <a:rPr lang="en-US" dirty="0" smtClean="0">
                <a:latin typeface="Calibri" charset="0"/>
              </a:rPr>
              <a:t>kinds of molecules are cells made of?</a:t>
            </a:r>
            <a:endParaRPr lang="en-US" dirty="0">
              <a:latin typeface="Calibri" charset="0"/>
            </a:endParaRPr>
          </a:p>
        </p:txBody>
      </p:sp>
      <p:pic>
        <p:nvPicPr>
          <p:cNvPr id="15362" name="Picture 5" descr="Macintosh HD:Users:Lindsey:Desktop:Ground Beef Label.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2259"/>
            <a:ext cx="2743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extBox 6"/>
          <p:cNvSpPr txBox="1">
            <a:spLocks noChangeArrowheads="1"/>
          </p:cNvSpPr>
          <p:nvPr/>
        </p:nvSpPr>
        <p:spPr bwMode="auto">
          <a:xfrm>
            <a:off x="3372677" y="1486467"/>
            <a:ext cx="5462404"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latin typeface="Calibri" charset="0"/>
              </a:rPr>
              <a:t>We can find out what materials cells are made of by reading nutrition labels for plants, animals, and </a:t>
            </a:r>
            <a:r>
              <a:rPr lang="en-US" sz="2800" smtClean="0">
                <a:latin typeface="Calibri" charset="0"/>
              </a:rPr>
              <a:t>decomposers that </a:t>
            </a:r>
            <a:r>
              <a:rPr lang="en-US" sz="2800" dirty="0" smtClean="0">
                <a:latin typeface="Calibri" charset="0"/>
              </a:rPr>
              <a:t>we eat.  </a:t>
            </a:r>
          </a:p>
          <a:p>
            <a:pPr eaLnBrk="1" hangingPunct="1"/>
            <a:endParaRPr lang="en-US" sz="2800" dirty="0" smtClean="0">
              <a:latin typeface="Calibri" charset="0"/>
            </a:endParaRPr>
          </a:p>
          <a:p>
            <a:pPr eaLnBrk="1" hangingPunct="1"/>
            <a:r>
              <a:rPr lang="en-US" sz="2800" dirty="0" smtClean="0">
                <a:latin typeface="Calibri" charset="0"/>
              </a:rPr>
              <a:t>We will use labels with a serving size of 100 g.</a:t>
            </a:r>
          </a:p>
          <a:p>
            <a:pPr eaLnBrk="1" hangingPunct="1"/>
            <a:endParaRPr lang="en-US" sz="2800" dirty="0" smtClean="0">
              <a:latin typeface="Calibri" charset="0"/>
            </a:endParaRPr>
          </a:p>
          <a:p>
            <a:pPr eaLnBrk="1" hangingPunct="1"/>
            <a:r>
              <a:rPr lang="en-US" sz="2800" dirty="0" smtClean="0">
                <a:latin typeface="Calibri" charset="0"/>
              </a:rPr>
              <a:t>This means that </a:t>
            </a:r>
          </a:p>
          <a:p>
            <a:pPr eaLnBrk="1" hangingPunct="1"/>
            <a:r>
              <a:rPr lang="en-US" sz="2800" dirty="0" smtClean="0">
                <a:latin typeface="Calibri" charset="0"/>
              </a:rPr>
              <a:t>1 g = 1% of the materials in the food</a:t>
            </a:r>
            <a:endParaRPr lang="en-US" sz="2800" dirty="0">
              <a:latin typeface="Calibri" charset="0"/>
            </a:endParaRPr>
          </a:p>
          <a:p>
            <a:pPr eaLnBrk="1" hangingPunct="1"/>
            <a:endParaRPr lang="en-US" sz="2800" dirty="0">
              <a:latin typeface="Calibri" charset="0"/>
            </a:endParaRPr>
          </a:p>
          <a:p>
            <a:pPr eaLnBrk="1" hangingPunct="1"/>
            <a:endParaRPr lang="en-US" sz="2800" dirty="0">
              <a:latin typeface="Calibri" charset="0"/>
            </a:endParaRPr>
          </a:p>
          <a:p>
            <a:pPr eaLnBrk="1" hangingPunct="1"/>
            <a:endParaRPr lang="en-US" sz="2800" dirty="0">
              <a:latin typeface="Calibri" charset="0"/>
            </a:endParaRPr>
          </a:p>
        </p:txBody>
      </p:sp>
      <p:sp>
        <p:nvSpPr>
          <p:cNvPr id="5" name="Oval 4"/>
          <p:cNvSpPr/>
          <p:nvPr/>
        </p:nvSpPr>
        <p:spPr>
          <a:xfrm>
            <a:off x="629477" y="1528917"/>
            <a:ext cx="2098261" cy="817851"/>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endParaRPr>
          </a:p>
        </p:txBody>
      </p:sp>
    </p:spTree>
    <p:extLst>
      <p:ext uri="{BB962C8B-B14F-4D97-AF65-F5344CB8AC3E}">
        <p14:creationId xmlns:p14="http://schemas.microsoft.com/office/powerpoint/2010/main" val="140430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1554162"/>
          </a:xfrm>
        </p:spPr>
        <p:txBody>
          <a:bodyPr/>
          <a:lstStyle/>
          <a:p>
            <a:pPr eaLnBrk="1" hangingPunct="1"/>
            <a:r>
              <a:rPr lang="en-US" b="1" dirty="0">
                <a:latin typeface="Calibri" charset="0"/>
              </a:rPr>
              <a:t>What </a:t>
            </a:r>
            <a:r>
              <a:rPr lang="en-US" b="1" dirty="0" smtClean="0">
                <a:latin typeface="Calibri" charset="0"/>
              </a:rPr>
              <a:t>are cells made of?</a:t>
            </a:r>
            <a:r>
              <a:rPr lang="en-US" b="1" dirty="0">
                <a:latin typeface="Calibri" charset="0"/>
              </a:rPr>
              <a:t/>
            </a:r>
            <a:br>
              <a:rPr lang="en-US" b="1" dirty="0">
                <a:latin typeface="Calibri" charset="0"/>
              </a:rPr>
            </a:br>
            <a:r>
              <a:rPr lang="en-US" b="1" dirty="0">
                <a:solidFill>
                  <a:srgbClr val="964D00"/>
                </a:solidFill>
                <a:latin typeface="Calibri" charset="0"/>
              </a:rPr>
              <a:t>CARBOHYDRATES</a:t>
            </a:r>
          </a:p>
        </p:txBody>
      </p:sp>
      <p:sp>
        <p:nvSpPr>
          <p:cNvPr id="17410" name="TextBox 6"/>
          <p:cNvSpPr txBox="1">
            <a:spLocks noChangeArrowheads="1"/>
          </p:cNvSpPr>
          <p:nvPr/>
        </p:nvSpPr>
        <p:spPr bwMode="auto">
          <a:xfrm>
            <a:off x="381000" y="3352800"/>
            <a:ext cx="2667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964D00"/>
                </a:solidFill>
                <a:latin typeface="Calibri" charset="0"/>
              </a:rPr>
              <a:t>glucose</a:t>
            </a:r>
          </a:p>
        </p:txBody>
      </p:sp>
      <p:sp>
        <p:nvSpPr>
          <p:cNvPr id="17411" name="TextBox 7"/>
          <p:cNvSpPr txBox="1">
            <a:spLocks noChangeArrowheads="1"/>
          </p:cNvSpPr>
          <p:nvPr/>
        </p:nvSpPr>
        <p:spPr bwMode="auto">
          <a:xfrm>
            <a:off x="1981200" y="5679530"/>
            <a:ext cx="216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smtClean="0">
                <a:solidFill>
                  <a:srgbClr val="964D00"/>
                </a:solidFill>
                <a:latin typeface="Calibri" charset="0"/>
              </a:rPr>
              <a:t>starch</a:t>
            </a:r>
            <a:endParaRPr lang="en-US" sz="4000" b="1" dirty="0">
              <a:solidFill>
                <a:srgbClr val="964D00"/>
              </a:solidFill>
              <a:latin typeface="Calibri" charset="0"/>
            </a:endParaRPr>
          </a:p>
        </p:txBody>
      </p:sp>
      <p:sp>
        <p:nvSpPr>
          <p:cNvPr id="17412" name="TextBox 9"/>
          <p:cNvSpPr txBox="1">
            <a:spLocks noChangeArrowheads="1"/>
          </p:cNvSpPr>
          <p:nvPr/>
        </p:nvSpPr>
        <p:spPr bwMode="auto">
          <a:xfrm>
            <a:off x="6858000" y="1981200"/>
            <a:ext cx="2286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rgbClr val="964D00"/>
                </a:solidFill>
                <a:latin typeface="Calibri" charset="0"/>
              </a:rPr>
              <a:t>fiber</a:t>
            </a:r>
          </a:p>
        </p:txBody>
      </p:sp>
      <p:pic>
        <p:nvPicPr>
          <p:cNvPr id="17413" name="Picture 2" descr="glucose labeled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488" y="1828800"/>
            <a:ext cx="2514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4" descr="cellulose0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8697" y="1600200"/>
            <a:ext cx="4267200"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10" descr="starch 0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63165">
            <a:off x="589950" y="3237330"/>
            <a:ext cx="5022850" cy="334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4466559" y="5249207"/>
            <a:ext cx="4419600" cy="1077218"/>
          </a:xfrm>
          <a:prstGeom prst="rect">
            <a:avLst/>
          </a:prstGeom>
          <a:noFill/>
        </p:spPr>
        <p:txBody>
          <a:bodyPr wrap="square" rtlCol="0">
            <a:spAutoFit/>
          </a:bodyPr>
          <a:lstStyle/>
          <a:p>
            <a:pPr algn="ctr"/>
            <a:r>
              <a:rPr lang="en-US" sz="3200" dirty="0" smtClean="0"/>
              <a:t>What </a:t>
            </a:r>
            <a:r>
              <a:rPr lang="en-US" sz="3200" b="1" dirty="0" smtClean="0"/>
              <a:t>atoms</a:t>
            </a:r>
            <a:r>
              <a:rPr lang="en-US" sz="3200" dirty="0" smtClean="0"/>
              <a:t> are carbohydrates made of?</a:t>
            </a:r>
            <a:endParaRPr lang="en-US" sz="3200" dirty="0"/>
          </a:p>
        </p:txBody>
      </p:sp>
    </p:spTree>
    <p:extLst>
      <p:ext uri="{BB962C8B-B14F-4D97-AF65-F5344CB8AC3E}">
        <p14:creationId xmlns:p14="http://schemas.microsoft.com/office/powerpoint/2010/main" val="112816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3282"/>
            <a:ext cx="8884920" cy="992402"/>
          </a:xfrm>
        </p:spPr>
        <p:txBody>
          <a:bodyPr>
            <a:noAutofit/>
          </a:bodyPr>
          <a:lstStyle/>
          <a:p>
            <a:r>
              <a:rPr lang="en-US" dirty="0" smtClean="0"/>
              <a:t>Carbohydrates in Carrots (Plant Root)</a:t>
            </a:r>
            <a:endParaRPr lang="en-US" dirty="0"/>
          </a:p>
        </p:txBody>
      </p:sp>
      <p:sp>
        <p:nvSpPr>
          <p:cNvPr id="7" name="TextBox 6"/>
          <p:cNvSpPr txBox="1"/>
          <p:nvPr/>
        </p:nvSpPr>
        <p:spPr>
          <a:xfrm>
            <a:off x="4191000" y="1828800"/>
            <a:ext cx="3657600" cy="2677656"/>
          </a:xfrm>
          <a:prstGeom prst="rect">
            <a:avLst/>
          </a:prstGeom>
          <a:noFill/>
        </p:spPr>
        <p:txBody>
          <a:bodyPr wrap="square" rtlCol="0">
            <a:spAutoFit/>
          </a:bodyPr>
          <a:lstStyle/>
          <a:p>
            <a:r>
              <a:rPr lang="en-US" sz="2800" dirty="0" smtClean="0"/>
              <a:t>Total carbohydrate = starch + sugar + fiber (such as cellulose)</a:t>
            </a:r>
          </a:p>
          <a:p>
            <a:endParaRPr lang="en-US" sz="2800" dirty="0"/>
          </a:p>
          <a:p>
            <a:r>
              <a:rPr lang="en-US" sz="2800" dirty="0" smtClean="0"/>
              <a:t>How much starch is in 100 grams of carrots?</a:t>
            </a:r>
          </a:p>
        </p:txBody>
      </p:sp>
      <p:pic>
        <p:nvPicPr>
          <p:cNvPr id="3" name="Picture 2"/>
          <p:cNvPicPr>
            <a:picLocks noChangeAspect="1"/>
          </p:cNvPicPr>
          <p:nvPr/>
        </p:nvPicPr>
        <p:blipFill>
          <a:blip r:embed="rId3"/>
          <a:stretch>
            <a:fillRect/>
          </a:stretch>
        </p:blipFill>
        <p:spPr>
          <a:xfrm>
            <a:off x="762000" y="1714500"/>
            <a:ext cx="2819400" cy="4457700"/>
          </a:xfrm>
          <a:prstGeom prst="rect">
            <a:avLst/>
          </a:prstGeom>
        </p:spPr>
      </p:pic>
      <p:sp>
        <p:nvSpPr>
          <p:cNvPr id="4" name="Rounded Rectangle 3"/>
          <p:cNvSpPr/>
          <p:nvPr/>
        </p:nvSpPr>
        <p:spPr>
          <a:xfrm>
            <a:off x="609600" y="3962400"/>
            <a:ext cx="3048000" cy="8382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81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24336" y="342348"/>
            <a:ext cx="3960470" cy="2545231"/>
          </a:xfrm>
        </p:spPr>
        <p:txBody>
          <a:bodyPr>
            <a:normAutofit/>
          </a:bodyPr>
          <a:lstStyle/>
          <a:p>
            <a:pPr eaLnBrk="1" hangingPunct="1"/>
            <a:r>
              <a:rPr lang="en-US" b="1" dirty="0">
                <a:latin typeface="Calibri" charset="0"/>
              </a:rPr>
              <a:t>What </a:t>
            </a:r>
            <a:r>
              <a:rPr lang="en-US" b="1" dirty="0" smtClean="0">
                <a:latin typeface="Calibri" charset="0"/>
              </a:rPr>
              <a:t>are cells made of? </a:t>
            </a:r>
            <a:br>
              <a:rPr lang="en-US" b="1" dirty="0" smtClean="0">
                <a:latin typeface="Calibri" charset="0"/>
              </a:rPr>
            </a:br>
            <a:r>
              <a:rPr lang="en-US" b="1" dirty="0" smtClean="0">
                <a:solidFill>
                  <a:srgbClr val="FF0000"/>
                </a:solidFill>
                <a:latin typeface="Calibri" charset="0"/>
              </a:rPr>
              <a:t>FATS</a:t>
            </a:r>
            <a:endParaRPr lang="en-US" b="1" dirty="0">
              <a:solidFill>
                <a:srgbClr val="FF0000"/>
              </a:solidFill>
              <a:latin typeface="Calibri" charset="0"/>
            </a:endParaRPr>
          </a:p>
        </p:txBody>
      </p:sp>
      <p:sp>
        <p:nvSpPr>
          <p:cNvPr id="16386" name="TextBox 2"/>
          <p:cNvSpPr txBox="1">
            <a:spLocks noChangeArrowheads="1"/>
          </p:cNvSpPr>
          <p:nvPr/>
        </p:nvSpPr>
        <p:spPr bwMode="auto">
          <a:xfrm>
            <a:off x="5303078" y="5638800"/>
            <a:ext cx="3352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smtClean="0">
                <a:latin typeface="Calibri" charset="0"/>
              </a:rPr>
              <a:t>Fat molecule</a:t>
            </a:r>
            <a:endParaRPr lang="en-US" sz="4000" b="1" dirty="0">
              <a:latin typeface="Calibri" charset="0"/>
            </a:endParaRPr>
          </a:p>
        </p:txBody>
      </p:sp>
      <p:sp>
        <p:nvSpPr>
          <p:cNvPr id="16387" name="TextBox 3"/>
          <p:cNvSpPr txBox="1">
            <a:spLocks noChangeArrowheads="1"/>
          </p:cNvSpPr>
          <p:nvPr/>
        </p:nvSpPr>
        <p:spPr bwMode="auto">
          <a:xfrm>
            <a:off x="4120304" y="5135562"/>
            <a:ext cx="2216189"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008000"/>
                </a:solidFill>
                <a:latin typeface="Calibri" charset="0"/>
              </a:rPr>
              <a:t>1 glycerol</a:t>
            </a:r>
          </a:p>
        </p:txBody>
      </p:sp>
      <p:sp>
        <p:nvSpPr>
          <p:cNvPr id="16388" name="TextBox 5"/>
          <p:cNvSpPr txBox="1">
            <a:spLocks noChangeArrowheads="1"/>
          </p:cNvSpPr>
          <p:nvPr/>
        </p:nvSpPr>
        <p:spPr bwMode="auto">
          <a:xfrm>
            <a:off x="6711104" y="5135562"/>
            <a:ext cx="328324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0000"/>
                </a:solidFill>
                <a:latin typeface="Calibri" charset="0"/>
              </a:rPr>
              <a:t>3 fatty acids</a:t>
            </a:r>
          </a:p>
        </p:txBody>
      </p:sp>
      <p:pic>
        <p:nvPicPr>
          <p:cNvPr id="16389" name="Picture 6" descr="fat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8755" y="515937"/>
            <a:ext cx="3732979" cy="519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Arrow Connector 7"/>
          <p:cNvCxnSpPr>
            <a:cxnSpLocks noChangeShapeType="1"/>
          </p:cNvCxnSpPr>
          <p:nvPr/>
        </p:nvCxnSpPr>
        <p:spPr bwMode="auto">
          <a:xfrm flipV="1">
            <a:off x="4653705" y="3840162"/>
            <a:ext cx="381000" cy="1371600"/>
          </a:xfrm>
          <a:prstGeom prst="straightConnector1">
            <a:avLst/>
          </a:prstGeom>
          <a:noFill/>
          <a:ln w="25400">
            <a:solidFill>
              <a:srgbClr val="008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1" name="Straight Arrow Connector 10"/>
          <p:cNvCxnSpPr>
            <a:cxnSpLocks noChangeShapeType="1"/>
          </p:cNvCxnSpPr>
          <p:nvPr/>
        </p:nvCxnSpPr>
        <p:spPr bwMode="auto">
          <a:xfrm flipH="1" flipV="1">
            <a:off x="7396905" y="4221162"/>
            <a:ext cx="609600" cy="9144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2" name="Straight Arrow Connector 11"/>
          <p:cNvCxnSpPr>
            <a:cxnSpLocks noChangeShapeType="1"/>
          </p:cNvCxnSpPr>
          <p:nvPr/>
        </p:nvCxnSpPr>
        <p:spPr bwMode="auto">
          <a:xfrm flipH="1" flipV="1">
            <a:off x="7244505" y="2697162"/>
            <a:ext cx="762000" cy="23622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5" name="Straight Arrow Connector 14"/>
          <p:cNvCxnSpPr>
            <a:cxnSpLocks noChangeShapeType="1"/>
          </p:cNvCxnSpPr>
          <p:nvPr/>
        </p:nvCxnSpPr>
        <p:spPr bwMode="auto">
          <a:xfrm flipH="1" flipV="1">
            <a:off x="7092105" y="1249362"/>
            <a:ext cx="914400" cy="38862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3" name="TextBox 12"/>
          <p:cNvSpPr txBox="1"/>
          <p:nvPr/>
        </p:nvSpPr>
        <p:spPr>
          <a:xfrm>
            <a:off x="507660" y="3239997"/>
            <a:ext cx="3517737" cy="1200329"/>
          </a:xfrm>
          <a:prstGeom prst="rect">
            <a:avLst/>
          </a:prstGeom>
          <a:noFill/>
        </p:spPr>
        <p:txBody>
          <a:bodyPr wrap="square" rtlCol="0">
            <a:spAutoFit/>
          </a:bodyPr>
          <a:lstStyle/>
          <a:p>
            <a:pPr algn="ctr"/>
            <a:r>
              <a:rPr lang="en-US" sz="3600" dirty="0" smtClean="0"/>
              <a:t>What </a:t>
            </a:r>
            <a:r>
              <a:rPr lang="en-US" sz="3600" b="1" dirty="0" smtClean="0"/>
              <a:t>atoms</a:t>
            </a:r>
            <a:r>
              <a:rPr lang="en-US" sz="3600" dirty="0" smtClean="0"/>
              <a:t> are fats made of?</a:t>
            </a:r>
            <a:endParaRPr lang="en-US" sz="3600" dirty="0"/>
          </a:p>
        </p:txBody>
      </p:sp>
    </p:spTree>
    <p:extLst>
      <p:ext uri="{BB962C8B-B14F-4D97-AF65-F5344CB8AC3E}">
        <p14:creationId xmlns:p14="http://schemas.microsoft.com/office/powerpoint/2010/main" val="142977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366"/>
            <a:ext cx="8229600" cy="992402"/>
          </a:xfrm>
        </p:spPr>
        <p:txBody>
          <a:bodyPr>
            <a:normAutofit/>
          </a:bodyPr>
          <a:lstStyle/>
          <a:p>
            <a:r>
              <a:rPr lang="en-US" dirty="0" smtClean="0"/>
              <a:t>Fat in Peanuts (Plant Seeds)</a:t>
            </a:r>
            <a:endParaRPr lang="en-US" dirty="0"/>
          </a:p>
        </p:txBody>
      </p:sp>
      <p:sp>
        <p:nvSpPr>
          <p:cNvPr id="7" name="TextBox 6"/>
          <p:cNvSpPr txBox="1"/>
          <p:nvPr/>
        </p:nvSpPr>
        <p:spPr>
          <a:xfrm>
            <a:off x="4870657" y="2991021"/>
            <a:ext cx="3657600" cy="1384995"/>
          </a:xfrm>
          <a:prstGeom prst="rect">
            <a:avLst/>
          </a:prstGeom>
          <a:noFill/>
        </p:spPr>
        <p:txBody>
          <a:bodyPr wrap="square" rtlCol="0">
            <a:spAutoFit/>
          </a:bodyPr>
          <a:lstStyle/>
          <a:p>
            <a:endParaRPr lang="en-US" sz="2800" dirty="0"/>
          </a:p>
          <a:p>
            <a:r>
              <a:rPr lang="en-US" sz="2800" dirty="0" smtClean="0"/>
              <a:t>How much fat is in 100 grams of peanuts?</a:t>
            </a:r>
          </a:p>
        </p:txBody>
      </p:sp>
      <p:pic>
        <p:nvPicPr>
          <p:cNvPr id="6" name="Picture 5"/>
          <p:cNvPicPr/>
          <p:nvPr/>
        </p:nvPicPr>
        <p:blipFill rotWithShape="1">
          <a:blip r:embed="rId3">
            <a:extLst>
              <a:ext uri="{28A0092B-C50C-407E-A947-70E740481C1C}">
                <a14:useLocalDpi xmlns:a14="http://schemas.microsoft.com/office/drawing/2010/main" val="0"/>
              </a:ext>
            </a:extLst>
          </a:blip>
          <a:srcRect l="439" t="8547" r="-439" b="28575"/>
          <a:stretch/>
        </p:blipFill>
        <p:spPr bwMode="auto">
          <a:xfrm>
            <a:off x="694878" y="1665450"/>
            <a:ext cx="4175779" cy="4505103"/>
          </a:xfrm>
          <a:prstGeom prst="rect">
            <a:avLst/>
          </a:prstGeom>
          <a:noFill/>
          <a:ln>
            <a:noFill/>
          </a:ln>
          <a:extLst>
            <a:ext uri="{53640926-AAD7-44d8-BBD7-CCE9431645EC}">
              <a14:shadowObscured xmlns:a14="http://schemas.microsoft.com/office/drawing/2010/main" xmlns=""/>
            </a:ext>
          </a:extLst>
        </p:spPr>
      </p:pic>
      <p:sp>
        <p:nvSpPr>
          <p:cNvPr id="4" name="Rounded Rectangle 3"/>
          <p:cNvSpPr/>
          <p:nvPr/>
        </p:nvSpPr>
        <p:spPr>
          <a:xfrm>
            <a:off x="609600" y="3237759"/>
            <a:ext cx="3048000" cy="967803"/>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921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3152</TotalTime>
  <Words>1706</Words>
  <Application>Microsoft Office PowerPoint</Application>
  <PresentationFormat>On-screen Show (4:3)</PresentationFormat>
  <Paragraphs>178</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宋体</vt:lpstr>
      <vt:lpstr>Arial</vt:lpstr>
      <vt:lpstr>Calibri</vt:lpstr>
      <vt:lpstr>Times New Roman</vt:lpstr>
      <vt:lpstr>Office Theme</vt:lpstr>
      <vt:lpstr>Activity 2.2:  Molecules Cells Are Made Of</vt:lpstr>
      <vt:lpstr>Unit Map</vt:lpstr>
      <vt:lpstr>PowerPoint Presentation</vt:lpstr>
      <vt:lpstr>Facts and questions about organisms</vt:lpstr>
      <vt:lpstr>What kinds of molecules are cells made of?</vt:lpstr>
      <vt:lpstr>What are cells made of? CARBOHYDRATES</vt:lpstr>
      <vt:lpstr>Carbohydrates in Carrots (Plant Root)</vt:lpstr>
      <vt:lpstr>What are cells made of?  FATS</vt:lpstr>
      <vt:lpstr>Fat in Peanuts (Plant Seeds)</vt:lpstr>
      <vt:lpstr>What are cells made of? PROTEIN</vt:lpstr>
      <vt:lpstr>Protein in Carrots (Plant Roots)</vt:lpstr>
      <vt:lpstr>Organic Molecules in All Cells</vt:lpstr>
      <vt:lpstr>Minerals in Cells</vt:lpstr>
      <vt:lpstr>Other Molecules in Cells</vt:lpstr>
      <vt:lpstr>Water in Cells</vt:lpstr>
      <vt:lpstr>Adding up materials in carrots (plant root cells)</vt:lpstr>
      <vt:lpstr>Adding up materials in beef (animal muscle cells)</vt:lpstr>
      <vt:lpstr>Chemical energy in cells</vt:lpstr>
      <vt:lpstr>Which molecules have chemical energy?</vt:lpstr>
      <vt:lpstr>Try it yourself!</vt:lpstr>
      <vt:lpstr>Cells are really complicated!</vt:lpstr>
      <vt:lpstr>Cells are really complicated!</vt:lpstr>
    </vt:vector>
  </TitlesOfParts>
  <Company>Michigan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Nolan, Alexander</cp:lastModifiedBy>
  <cp:revision>93</cp:revision>
  <dcterms:created xsi:type="dcterms:W3CDTF">2013-03-07T17:02:19Z</dcterms:created>
  <dcterms:modified xsi:type="dcterms:W3CDTF">2017-06-28T17:24:32Z</dcterms:modified>
</cp:coreProperties>
</file>