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1" r:id="rId2"/>
    <p:sldId id="275" r:id="rId3"/>
    <p:sldId id="282" r:id="rId4"/>
    <p:sldId id="296" r:id="rId5"/>
    <p:sldId id="297" r:id="rId6"/>
    <p:sldId id="298" r:id="rId7"/>
    <p:sldId id="299" r:id="rId8"/>
    <p:sldId id="281" r:id="rId9"/>
    <p:sldId id="285" r:id="rId10"/>
    <p:sldId id="294" r:id="rId11"/>
    <p:sldId id="295" r:id="rId12"/>
    <p:sldId id="280" r:id="rId13"/>
    <p:sldId id="286" r:id="rId14"/>
    <p:sldId id="279" r:id="rId15"/>
    <p:sldId id="276" r:id="rId16"/>
    <p:sldId id="27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57143" autoAdjust="0"/>
  </p:normalViewPr>
  <p:slideViewPr>
    <p:cSldViewPr snapToGrid="0" snapToObjects="1">
      <p:cViewPr varScale="1">
        <p:scale>
          <a:sx n="39" d="100"/>
          <a:sy n="39" d="100"/>
        </p:scale>
        <p:origin x="2034" y="4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6/28/2017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6/28/2017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Credit: Craig</a:t>
            </a:r>
            <a:r>
              <a:rPr lang="en-US" baseline="0" dirty="0" smtClean="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compare their drawings with a partner and revise their drawings.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Divide students into pairs that are working on explanations for the same animal.</a:t>
            </a:r>
          </a:p>
          <a:p>
            <a:pPr lvl="0"/>
            <a:r>
              <a:rPr lang="en-US" sz="1200" kern="1200" dirty="0" smtClean="0">
                <a:solidFill>
                  <a:schemeClr val="tx1"/>
                </a:solidFill>
                <a:effectLst/>
                <a:latin typeface="+mn-lt"/>
                <a:ea typeface="+mn-ea"/>
                <a:cs typeface="+mn-cs"/>
              </a:rPr>
              <a:t>Show Slide 9. Have students compare their drawings.</a:t>
            </a:r>
          </a:p>
          <a:p>
            <a:pPr lvl="0"/>
            <a:r>
              <a:rPr lang="en-US" sz="1200" kern="1200" dirty="0" smtClean="0">
                <a:solidFill>
                  <a:schemeClr val="tx1"/>
                </a:solidFill>
                <a:effectLst/>
                <a:latin typeface="+mn-lt"/>
                <a:ea typeface="+mn-ea"/>
                <a:cs typeface="+mn-cs"/>
              </a:rPr>
              <a:t>(Optional) Show Slide 10, using the animation to show one step at a time. Have students check their own arrows and labels or their partner’s.  </a:t>
            </a:r>
          </a:p>
          <a:p>
            <a:r>
              <a:rPr lang="en-US" sz="1200" kern="1200" dirty="0" smtClean="0">
                <a:solidFill>
                  <a:schemeClr val="tx1"/>
                </a:solidFill>
                <a:effectLst/>
                <a:latin typeface="+mn-lt"/>
                <a:ea typeface="+mn-ea"/>
                <a:cs typeface="+mn-cs"/>
              </a:rPr>
              <a:t>Students can make revisions using a different colored writing utensil.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4042619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write their explanations.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 slide 11. Explain that students can use the modified versions of the Three Questions on the slide and the Three Question 11 x 17 Poster (or Handout) to guide their explanations.</a:t>
            </a:r>
          </a:p>
          <a:p>
            <a:pPr lvl="0"/>
            <a:r>
              <a:rPr lang="en-US" sz="1200" kern="1200" dirty="0" smtClean="0">
                <a:solidFill>
                  <a:schemeClr val="tx1"/>
                </a:solidFill>
                <a:effectLst/>
                <a:latin typeface="+mn-lt"/>
                <a:ea typeface="+mn-ea"/>
                <a:cs typeface="+mn-cs"/>
              </a:rPr>
              <a:t>Display slide 12 and explain that because there are three processes that animals use to grow, move, and function, the Three Questions will need to be answered for each process in their explanations.</a:t>
            </a:r>
          </a:p>
          <a:p>
            <a:pPr lvl="0"/>
            <a:r>
              <a:rPr lang="en-US" sz="1200" kern="1200" dirty="0" smtClean="0">
                <a:solidFill>
                  <a:schemeClr val="tx1"/>
                </a:solidFill>
                <a:effectLst/>
                <a:latin typeface="+mn-lt"/>
                <a:ea typeface="+mn-ea"/>
                <a:cs typeface="+mn-cs"/>
              </a:rPr>
              <a:t>Students will write their explanations in the boxes on the second page of their 6.1 Explaining Other Examples of Animals Growing, Moving, and Functioning.</a:t>
            </a:r>
          </a:p>
          <a:p>
            <a:pPr lvl="0"/>
            <a:r>
              <a:rPr lang="en-US" sz="1200" kern="1200" dirty="0" smtClean="0">
                <a:solidFill>
                  <a:schemeClr val="tx1"/>
                </a:solidFill>
                <a:effectLst/>
                <a:latin typeface="+mn-lt"/>
                <a:ea typeface="+mn-ea"/>
                <a:cs typeface="+mn-cs"/>
              </a:rPr>
              <a:t>Encourage students to connect their digestion explanation to their explanations for cellular respiration and biosynthesis by making a connection between the products of digestion and the reactants of the other two processes.</a:t>
            </a:r>
          </a:p>
          <a:p>
            <a:r>
              <a:rPr lang="en-US" sz="1200" kern="1200" dirty="0" smtClean="0">
                <a:solidFill>
                  <a:schemeClr val="tx1"/>
                </a:solidFill>
                <a:effectLst/>
                <a:latin typeface="+mn-lt"/>
                <a:ea typeface="+mn-ea"/>
                <a:cs typeface="+mn-cs"/>
              </a:rPr>
              <a:t>Each explanation should address all of the Three Questions.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11</a:t>
            </a:fld>
            <a:endParaRPr lang="en-US"/>
          </a:p>
        </p:txBody>
      </p:sp>
    </p:spTree>
    <p:extLst>
      <p:ext uri="{BB962C8B-B14F-4D97-AF65-F5344CB8AC3E}">
        <p14:creationId xmlns:p14="http://schemas.microsoft.com/office/powerpoint/2010/main" val="53116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write their explanations.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 slide 11. Explain that students can use the modified versions of the Three Questions on the slide and the Three Question 11 x 17 Poster (or Handout) to guide their explanations.</a:t>
            </a:r>
          </a:p>
          <a:p>
            <a:pPr lvl="0"/>
            <a:r>
              <a:rPr lang="en-US" sz="1200" kern="1200" dirty="0" smtClean="0">
                <a:solidFill>
                  <a:schemeClr val="tx1"/>
                </a:solidFill>
                <a:effectLst/>
                <a:latin typeface="+mn-lt"/>
                <a:ea typeface="+mn-ea"/>
                <a:cs typeface="+mn-cs"/>
              </a:rPr>
              <a:t>Display slide 12 and explain that because there are three processes that animals use to grow, move, and function, the Three Questions will need to be answered for each process in their explanations.</a:t>
            </a:r>
          </a:p>
          <a:p>
            <a:pPr lvl="0"/>
            <a:r>
              <a:rPr lang="en-US" sz="1200" kern="1200" dirty="0" smtClean="0">
                <a:solidFill>
                  <a:schemeClr val="tx1"/>
                </a:solidFill>
                <a:effectLst/>
                <a:latin typeface="+mn-lt"/>
                <a:ea typeface="+mn-ea"/>
                <a:cs typeface="+mn-cs"/>
              </a:rPr>
              <a:t>Students will write their explanations in the boxes on the second page of their 6.1 Explaining Other Examples of Animals Growing, Moving, and Functioning.</a:t>
            </a:r>
          </a:p>
          <a:p>
            <a:pPr lvl="0"/>
            <a:r>
              <a:rPr lang="en-US" sz="1200" kern="1200" dirty="0" smtClean="0">
                <a:solidFill>
                  <a:schemeClr val="tx1"/>
                </a:solidFill>
                <a:effectLst/>
                <a:latin typeface="+mn-lt"/>
                <a:ea typeface="+mn-ea"/>
                <a:cs typeface="+mn-cs"/>
              </a:rPr>
              <a:t>Encourage students to connect their digestion explanation to their explanations for cellular respiration and biosynthesis by making a connection between the products of digestion and the reactants of the other two processes.</a:t>
            </a:r>
          </a:p>
          <a:p>
            <a:r>
              <a:rPr lang="en-US" sz="1200" kern="1200" dirty="0" smtClean="0">
                <a:solidFill>
                  <a:schemeClr val="tx1"/>
                </a:solidFill>
                <a:effectLst/>
                <a:latin typeface="+mn-lt"/>
                <a:ea typeface="+mn-ea"/>
                <a:cs typeface="+mn-cs"/>
              </a:rPr>
              <a:t>Each explanation should address all of the Three Questions.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12</a:t>
            </a:fld>
            <a:endParaRPr lang="en-US"/>
          </a:p>
        </p:txBody>
      </p:sp>
    </p:spTree>
    <p:extLst>
      <p:ext uri="{BB962C8B-B14F-4D97-AF65-F5344CB8AC3E}">
        <p14:creationId xmlns:p14="http://schemas.microsoft.com/office/powerpoint/2010/main" val="2076642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compare their explanations with partners and revise their explanations.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Slides 13 and 14 to have students compare their explanations with a partner who wrote explanations for the same animal. </a:t>
            </a:r>
          </a:p>
          <a:p>
            <a:pPr lvl="0"/>
            <a:r>
              <a:rPr lang="en-US" sz="1200" kern="1200" dirty="0" smtClean="0">
                <a:solidFill>
                  <a:schemeClr val="tx1"/>
                </a:solidFill>
                <a:effectLst/>
                <a:latin typeface="+mn-lt"/>
                <a:ea typeface="+mn-ea"/>
                <a:cs typeface="+mn-cs"/>
              </a:rPr>
              <a:t>Show Slide 13.  Have students compare their drawings.</a:t>
            </a:r>
          </a:p>
          <a:p>
            <a:pPr lvl="0"/>
            <a:r>
              <a:rPr lang="en-US" sz="1200" kern="1200" dirty="0" smtClean="0">
                <a:solidFill>
                  <a:schemeClr val="tx1"/>
                </a:solidFill>
                <a:effectLst/>
                <a:latin typeface="+mn-lt"/>
                <a:ea typeface="+mn-ea"/>
                <a:cs typeface="+mn-cs"/>
              </a:rPr>
              <a:t>(Optional) Show Slide 14, using the animation to show one step at a time.  Have students check their own explanations or their partner’s.  </a:t>
            </a:r>
          </a:p>
          <a:p>
            <a:pPr lvl="0"/>
            <a:r>
              <a:rPr lang="en-US" sz="1200" kern="1200" dirty="0" smtClean="0">
                <a:solidFill>
                  <a:schemeClr val="tx1"/>
                </a:solidFill>
                <a:effectLst/>
                <a:latin typeface="+mn-lt"/>
                <a:ea typeface="+mn-ea"/>
                <a:cs typeface="+mn-cs"/>
              </a:rPr>
              <a:t>Partners should compare their explanations and make revisions as necessary in a different color.</a:t>
            </a:r>
          </a:p>
          <a:p>
            <a:r>
              <a:rPr lang="en-US" sz="1200" kern="1200" dirty="0" smtClean="0">
                <a:solidFill>
                  <a:schemeClr val="tx1"/>
                </a:solidFill>
                <a:effectLst/>
                <a:latin typeface="+mn-lt"/>
                <a:ea typeface="+mn-ea"/>
                <a:cs typeface="+mn-cs"/>
              </a:rPr>
              <a:t>Have students use the Three Questions 11 x 17 Poster (or Handout) as a reference. Have students check their explanations with the middle and right-hand columns of the poster to make sure they are following the “rules.”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4EE964-B89B-4FE9-BE39-55957A3A45BE}" type="slidenum">
              <a:rPr lang="en-US" smtClean="0"/>
              <a:t>13</a:t>
            </a:fld>
            <a:endParaRPr lang="en-US"/>
          </a:p>
        </p:txBody>
      </p:sp>
    </p:spTree>
    <p:extLst>
      <p:ext uri="{BB962C8B-B14F-4D97-AF65-F5344CB8AC3E}">
        <p14:creationId xmlns:p14="http://schemas.microsoft.com/office/powerpoint/2010/main" val="238449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compare their explanations with partners and revise their explanations.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Slides 13 and 14 to have students compare their explanations with a partner who wrote explanations for the same animal. </a:t>
            </a:r>
          </a:p>
          <a:p>
            <a:pPr lvl="0"/>
            <a:r>
              <a:rPr lang="en-US" sz="1200" kern="1200" dirty="0" smtClean="0">
                <a:solidFill>
                  <a:schemeClr val="tx1"/>
                </a:solidFill>
                <a:effectLst/>
                <a:latin typeface="+mn-lt"/>
                <a:ea typeface="+mn-ea"/>
                <a:cs typeface="+mn-cs"/>
              </a:rPr>
              <a:t>Show Slide 13.  Have students compare their drawings.</a:t>
            </a:r>
          </a:p>
          <a:p>
            <a:pPr lvl="0"/>
            <a:r>
              <a:rPr lang="en-US" sz="1200" kern="1200" dirty="0" smtClean="0">
                <a:solidFill>
                  <a:schemeClr val="tx1"/>
                </a:solidFill>
                <a:effectLst/>
                <a:latin typeface="+mn-lt"/>
                <a:ea typeface="+mn-ea"/>
                <a:cs typeface="+mn-cs"/>
              </a:rPr>
              <a:t>(Optional) Show Slide 14, using the animation to show one step at a time.  Have students check their own explanations or their partner’s.  </a:t>
            </a:r>
          </a:p>
          <a:p>
            <a:pPr lvl="0"/>
            <a:r>
              <a:rPr lang="en-US" sz="1200" kern="1200" dirty="0" smtClean="0">
                <a:solidFill>
                  <a:schemeClr val="tx1"/>
                </a:solidFill>
                <a:effectLst/>
                <a:latin typeface="+mn-lt"/>
                <a:ea typeface="+mn-ea"/>
                <a:cs typeface="+mn-cs"/>
              </a:rPr>
              <a:t>Partners should compare their explanations and make revisions as necessary in a different color.</a:t>
            </a:r>
          </a:p>
          <a:p>
            <a:r>
              <a:rPr lang="en-US" sz="1200" kern="1200" dirty="0" smtClean="0">
                <a:solidFill>
                  <a:schemeClr val="tx1"/>
                </a:solidFill>
                <a:effectLst/>
                <a:latin typeface="+mn-lt"/>
                <a:ea typeface="+mn-ea"/>
                <a:cs typeface="+mn-cs"/>
              </a:rPr>
              <a:t>Have students use the Three Questions 11 x 17 Poster (or Handout) as a reference. Have students check their explanations with the middle and right-hand columns of the poster to make sure they are following the “rules.”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14</a:t>
            </a:fld>
            <a:endParaRPr lang="en-US"/>
          </a:p>
        </p:txBody>
      </p:sp>
    </p:spTree>
    <p:extLst>
      <p:ext uri="{BB962C8B-B14F-4D97-AF65-F5344CB8AC3E}">
        <p14:creationId xmlns:p14="http://schemas.microsoft.com/office/powerpoint/2010/main" val="750875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revisit their initial ideas from Lesson 1.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 slide 15. Have students look back at their initial ideas on 1.2 Expressing Ideas Tool about Animals Growing.</a:t>
            </a:r>
          </a:p>
          <a:p>
            <a:pPr lvl="0"/>
            <a:r>
              <a:rPr lang="en-US" sz="1200" kern="1200" dirty="0" smtClean="0">
                <a:solidFill>
                  <a:schemeClr val="tx1"/>
                </a:solidFill>
                <a:effectLst/>
                <a:latin typeface="+mn-lt"/>
                <a:ea typeface="+mn-ea"/>
                <a:cs typeface="+mn-cs"/>
              </a:rPr>
              <a:t>Ask them to share some of their initial ideas, their thinking about how their ideas have changed, and what their initial questions were.</a:t>
            </a:r>
          </a:p>
          <a:p>
            <a:r>
              <a:rPr lang="en-US" sz="1200" kern="1200" dirty="0" smtClean="0">
                <a:solidFill>
                  <a:schemeClr val="tx1"/>
                </a:solidFill>
                <a:effectLst/>
                <a:latin typeface="+mn-lt"/>
                <a:ea typeface="+mn-ea"/>
                <a:cs typeface="+mn-cs"/>
              </a:rPr>
              <a:t>Ask them how they would now answer their initial questions.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967486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revisit their data and unanswered questions from the Mealworms Eating Investigation from Lesson 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students review their data from 3.2 Mealworms Eating Class Results 11 x 17 Poster (or Spreadsheet).</a:t>
            </a:r>
          </a:p>
          <a:p>
            <a:pPr lvl="0"/>
            <a:r>
              <a:rPr lang="en-US" sz="1200" kern="1200" dirty="0" smtClean="0">
                <a:solidFill>
                  <a:schemeClr val="tx1"/>
                </a:solidFill>
                <a:effectLst/>
                <a:latin typeface="+mn-lt"/>
                <a:ea typeface="+mn-ea"/>
                <a:cs typeface="+mn-cs"/>
              </a:rPr>
              <a:t>Have students review their evidence-based arguments and unanswered questions from their 3.3 Evidence-Based Arguments Tool for Mealworms Eating. </a:t>
            </a:r>
          </a:p>
          <a:p>
            <a:r>
              <a:rPr lang="en-US" sz="1200" kern="1200" dirty="0" smtClean="0">
                <a:solidFill>
                  <a:schemeClr val="tx1"/>
                </a:solidFill>
                <a:effectLst/>
                <a:latin typeface="+mn-lt"/>
                <a:ea typeface="+mn-ea"/>
                <a:cs typeface="+mn-cs"/>
              </a:rPr>
              <a:t>Have them consider how they would now answer their unanswered questions.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16</a:t>
            </a:fld>
            <a:endParaRPr lang="en-US"/>
          </a:p>
        </p:txBody>
      </p:sp>
    </p:spTree>
    <p:extLst>
      <p:ext uri="{BB962C8B-B14F-4D97-AF65-F5344CB8AC3E}">
        <p14:creationId xmlns:p14="http://schemas.microsoft.com/office/powerpoint/2010/main" val="342537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Use the instructional model to show students where they are in the course of the unit.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 slide 2 of the 6.1 Explaining Other Examples of Animals Moving and Growing PPT.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2332936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Image Credit: Craig</a:t>
            </a:r>
            <a:r>
              <a:rPr lang="en-US" baseline="0" dirty="0" smtClean="0"/>
              <a:t> Douglas, Michigan State University</a:t>
            </a:r>
            <a:endParaRPr lang="en-US" sz="1200" b="1"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Review the ways in which animals use food.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Slides 3-6 of the PPT to review what students have learned about how animals use food. </a:t>
            </a:r>
          </a:p>
          <a:p>
            <a:pPr lvl="0"/>
            <a:r>
              <a:rPr lang="en-US" sz="1200" kern="1200" dirty="0" smtClean="0">
                <a:solidFill>
                  <a:schemeClr val="tx1"/>
                </a:solidFill>
                <a:effectLst/>
                <a:latin typeface="+mn-lt"/>
                <a:ea typeface="+mn-ea"/>
                <a:cs typeface="+mn-cs"/>
              </a:rPr>
              <a:t>Slide 3 reminds students that the unit is about all kinds of animals.</a:t>
            </a:r>
          </a:p>
          <a:p>
            <a:pPr lvl="0"/>
            <a:r>
              <a:rPr lang="en-US" sz="1200" kern="1200" dirty="0" smtClean="0">
                <a:solidFill>
                  <a:schemeClr val="tx1"/>
                </a:solidFill>
                <a:effectLst/>
                <a:latin typeface="+mn-lt"/>
                <a:ea typeface="+mn-ea"/>
                <a:cs typeface="+mn-cs"/>
              </a:rPr>
              <a:t>Slide 4 reminds students of structures that all animals have in common at different scales: cells that are made of molecules that are made of atoms.</a:t>
            </a:r>
          </a:p>
          <a:p>
            <a:pPr lvl="0"/>
            <a:r>
              <a:rPr lang="en-US" sz="1200" kern="1200" dirty="0" smtClean="0">
                <a:solidFill>
                  <a:schemeClr val="tx1"/>
                </a:solidFill>
                <a:effectLst/>
                <a:latin typeface="+mn-lt"/>
                <a:ea typeface="+mn-ea"/>
                <a:cs typeface="+mn-cs"/>
              </a:rPr>
              <a:t>Slide 5 reminds students that all animals eat food made mostly of water and large organic molecules, and that some large organic molecules leave the animals as feces.</a:t>
            </a:r>
          </a:p>
          <a:p>
            <a:pPr lvl="0"/>
            <a:r>
              <a:rPr lang="en-US" sz="1200" kern="1200" dirty="0" smtClean="0">
                <a:solidFill>
                  <a:schemeClr val="tx1"/>
                </a:solidFill>
                <a:effectLst/>
                <a:latin typeface="+mn-lt"/>
                <a:ea typeface="+mn-ea"/>
                <a:cs typeface="+mn-cs"/>
              </a:rPr>
              <a:t>Slide 6 reminds students that after food is digested the molecules can either be used for growth through biosynthesis or energy through cellular respiration.</a:t>
            </a:r>
          </a:p>
          <a:p>
            <a:r>
              <a:rPr lang="en-US" sz="1200" kern="1200" dirty="0" smtClean="0">
                <a:solidFill>
                  <a:schemeClr val="tx1"/>
                </a:solidFill>
                <a:effectLst/>
                <a:latin typeface="+mn-lt"/>
                <a:ea typeface="+mn-ea"/>
                <a:cs typeface="+mn-cs"/>
              </a:rPr>
              <a:t>Tell students that their explanations today will be to tell this whole story.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3</a:t>
            </a:fld>
            <a:endParaRPr lang="en-US"/>
          </a:p>
        </p:txBody>
      </p:sp>
    </p:spTree>
    <p:extLst>
      <p:ext uri="{BB962C8B-B14F-4D97-AF65-F5344CB8AC3E}">
        <p14:creationId xmlns:p14="http://schemas.microsoft.com/office/powerpoint/2010/main" val="167309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Image Credit: Craig</a:t>
            </a:r>
            <a:r>
              <a:rPr lang="en-US" baseline="0" dirty="0" smtClean="0"/>
              <a:t> Douglas, Michigan State University</a:t>
            </a:r>
            <a:endParaRPr lang="en-US" sz="1200" b="1"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Review the ways in which animals use food.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Slides 3-6 of the PPT to review what students have learned about how animals use food. </a:t>
            </a:r>
          </a:p>
          <a:p>
            <a:pPr lvl="0"/>
            <a:r>
              <a:rPr lang="en-US" sz="1200" kern="1200" dirty="0" smtClean="0">
                <a:solidFill>
                  <a:schemeClr val="tx1"/>
                </a:solidFill>
                <a:effectLst/>
                <a:latin typeface="+mn-lt"/>
                <a:ea typeface="+mn-ea"/>
                <a:cs typeface="+mn-cs"/>
              </a:rPr>
              <a:t>Slide 3 reminds students that the unit is about all kinds of animals.</a:t>
            </a:r>
          </a:p>
          <a:p>
            <a:pPr lvl="0"/>
            <a:r>
              <a:rPr lang="en-US" sz="1200" kern="1200" dirty="0" smtClean="0">
                <a:solidFill>
                  <a:schemeClr val="tx1"/>
                </a:solidFill>
                <a:effectLst/>
                <a:latin typeface="+mn-lt"/>
                <a:ea typeface="+mn-ea"/>
                <a:cs typeface="+mn-cs"/>
              </a:rPr>
              <a:t>Slide 4 reminds students of structures that all animals have in common at different scales: cells that are made of molecules that are made of atoms.</a:t>
            </a:r>
          </a:p>
          <a:p>
            <a:pPr lvl="0"/>
            <a:r>
              <a:rPr lang="en-US" sz="1200" kern="1200" dirty="0" smtClean="0">
                <a:solidFill>
                  <a:schemeClr val="tx1"/>
                </a:solidFill>
                <a:effectLst/>
                <a:latin typeface="+mn-lt"/>
                <a:ea typeface="+mn-ea"/>
                <a:cs typeface="+mn-cs"/>
              </a:rPr>
              <a:t>Slide 5 reminds students that all animals eat food made mostly of water and large organic molecules, and that some large organic molecules leave the animals as feces.</a:t>
            </a:r>
          </a:p>
          <a:p>
            <a:pPr lvl="0"/>
            <a:r>
              <a:rPr lang="en-US" sz="1200" kern="1200" dirty="0" smtClean="0">
                <a:solidFill>
                  <a:schemeClr val="tx1"/>
                </a:solidFill>
                <a:effectLst/>
                <a:latin typeface="+mn-lt"/>
                <a:ea typeface="+mn-ea"/>
                <a:cs typeface="+mn-cs"/>
              </a:rPr>
              <a:t>Slide 6 reminds students that after food is digested the molecules can either be used for growth through biosynthesis or energy through cellular respiration.</a:t>
            </a:r>
          </a:p>
          <a:p>
            <a:r>
              <a:rPr lang="en-US" sz="1200" kern="1200" dirty="0" smtClean="0">
                <a:solidFill>
                  <a:schemeClr val="tx1"/>
                </a:solidFill>
                <a:effectLst/>
                <a:latin typeface="+mn-lt"/>
                <a:ea typeface="+mn-ea"/>
                <a:cs typeface="+mn-cs"/>
              </a:rPr>
              <a:t>Tell students that their explanations today will be to tell this whole story.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170120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Image Credit: Craig</a:t>
            </a:r>
            <a:r>
              <a:rPr lang="en-US" sz="1200" kern="1200" baseline="0" dirty="0" smtClean="0">
                <a:solidFill>
                  <a:schemeClr val="tx1"/>
                </a:solidFill>
                <a:effectLst/>
                <a:latin typeface="+mn-lt"/>
                <a:ea typeface="+mn-ea"/>
                <a:cs typeface="+mn-cs"/>
              </a:rPr>
              <a:t> Douglas, Michigan State University</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Review the ways in which animals use food.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Slides 3-6 of the PPT to review what students have learned about how animals use food. </a:t>
            </a:r>
          </a:p>
          <a:p>
            <a:pPr lvl="0"/>
            <a:r>
              <a:rPr lang="en-US" sz="1200" kern="1200" dirty="0" smtClean="0">
                <a:solidFill>
                  <a:schemeClr val="tx1"/>
                </a:solidFill>
                <a:effectLst/>
                <a:latin typeface="+mn-lt"/>
                <a:ea typeface="+mn-ea"/>
                <a:cs typeface="+mn-cs"/>
              </a:rPr>
              <a:t>Slide 3 reminds students that the unit is about all kinds of animals.</a:t>
            </a:r>
          </a:p>
          <a:p>
            <a:pPr lvl="0"/>
            <a:r>
              <a:rPr lang="en-US" sz="1200" kern="1200" dirty="0" smtClean="0">
                <a:solidFill>
                  <a:schemeClr val="tx1"/>
                </a:solidFill>
                <a:effectLst/>
                <a:latin typeface="+mn-lt"/>
                <a:ea typeface="+mn-ea"/>
                <a:cs typeface="+mn-cs"/>
              </a:rPr>
              <a:t>Slide 4 reminds students of structures that all animals have in common at different scales: cells that are made of molecules that are made of atoms.</a:t>
            </a:r>
          </a:p>
          <a:p>
            <a:pPr lvl="0"/>
            <a:r>
              <a:rPr lang="en-US" sz="1200" kern="1200" dirty="0" smtClean="0">
                <a:solidFill>
                  <a:schemeClr val="tx1"/>
                </a:solidFill>
                <a:effectLst/>
                <a:latin typeface="+mn-lt"/>
                <a:ea typeface="+mn-ea"/>
                <a:cs typeface="+mn-cs"/>
              </a:rPr>
              <a:t>Slide 5 reminds students that all animals eat food made mostly of water and large organic molecules, and that some large organic molecules leave the animals as feces.</a:t>
            </a:r>
          </a:p>
          <a:p>
            <a:pPr lvl="0"/>
            <a:r>
              <a:rPr lang="en-US" sz="1200" kern="1200" dirty="0" smtClean="0">
                <a:solidFill>
                  <a:schemeClr val="tx1"/>
                </a:solidFill>
                <a:effectLst/>
                <a:latin typeface="+mn-lt"/>
                <a:ea typeface="+mn-ea"/>
                <a:cs typeface="+mn-cs"/>
              </a:rPr>
              <a:t>Slide 6 reminds students that after food is digested the molecules can either be used for growth through biosynthesis or energy through cellular respiration.</a:t>
            </a:r>
          </a:p>
          <a:p>
            <a:r>
              <a:rPr lang="en-US" sz="1200" kern="1200" dirty="0" smtClean="0">
                <a:solidFill>
                  <a:schemeClr val="tx1"/>
                </a:solidFill>
                <a:effectLst/>
                <a:latin typeface="+mn-lt"/>
                <a:ea typeface="+mn-ea"/>
                <a:cs typeface="+mn-cs"/>
              </a:rPr>
              <a:t>Tell students that their explanations today will be to tell this whole story. </a:t>
            </a:r>
            <a:endParaRPr lang="en-US"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5</a:t>
            </a:fld>
            <a:endParaRPr lang="en-US"/>
          </a:p>
        </p:txBody>
      </p:sp>
    </p:spTree>
    <p:extLst>
      <p:ext uri="{BB962C8B-B14F-4D97-AF65-F5344CB8AC3E}">
        <p14:creationId xmlns:p14="http://schemas.microsoft.com/office/powerpoint/2010/main" val="99903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Image</a:t>
            </a:r>
            <a:r>
              <a:rPr lang="en-US" baseline="0" dirty="0" smtClean="0"/>
              <a:t> Credit: Craig Douglas, Michigan State University</a:t>
            </a:r>
          </a:p>
          <a:p>
            <a:endParaRPr lang="en-US" baseline="0" dirty="0" smtClean="0"/>
          </a:p>
          <a:p>
            <a:pPr lvl="0"/>
            <a:r>
              <a:rPr lang="en-US" sz="1200" b="1" kern="1200" dirty="0" smtClean="0">
                <a:solidFill>
                  <a:schemeClr val="tx1"/>
                </a:solidFill>
                <a:effectLst/>
                <a:latin typeface="+mn-lt"/>
                <a:ea typeface="+mn-ea"/>
                <a:cs typeface="+mn-cs"/>
              </a:rPr>
              <a:t>Review the ways in which animals use food.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Slides 3-6 of the PPT to review what students have learned about how animals use food. </a:t>
            </a:r>
          </a:p>
          <a:p>
            <a:pPr lvl="0"/>
            <a:r>
              <a:rPr lang="en-US" sz="1200" kern="1200" dirty="0" smtClean="0">
                <a:solidFill>
                  <a:schemeClr val="tx1"/>
                </a:solidFill>
                <a:effectLst/>
                <a:latin typeface="+mn-lt"/>
                <a:ea typeface="+mn-ea"/>
                <a:cs typeface="+mn-cs"/>
              </a:rPr>
              <a:t>Slide 3 reminds students that the unit is about all kinds of animals.</a:t>
            </a:r>
          </a:p>
          <a:p>
            <a:pPr lvl="0"/>
            <a:r>
              <a:rPr lang="en-US" sz="1200" kern="1200" dirty="0" smtClean="0">
                <a:solidFill>
                  <a:schemeClr val="tx1"/>
                </a:solidFill>
                <a:effectLst/>
                <a:latin typeface="+mn-lt"/>
                <a:ea typeface="+mn-ea"/>
                <a:cs typeface="+mn-cs"/>
              </a:rPr>
              <a:t>Slide 4 reminds students of structures that all animals have in common at different scales: cells that are made of molecules that are made of atoms.</a:t>
            </a:r>
          </a:p>
          <a:p>
            <a:pPr lvl="0"/>
            <a:r>
              <a:rPr lang="en-US" sz="1200" kern="1200" dirty="0" smtClean="0">
                <a:solidFill>
                  <a:schemeClr val="tx1"/>
                </a:solidFill>
                <a:effectLst/>
                <a:latin typeface="+mn-lt"/>
                <a:ea typeface="+mn-ea"/>
                <a:cs typeface="+mn-cs"/>
              </a:rPr>
              <a:t>Slide 5 reminds students that all animals eat food made mostly of water and large organic molecules, and that some large organic molecules leave the animals as feces.</a:t>
            </a:r>
          </a:p>
          <a:p>
            <a:pPr lvl="0"/>
            <a:r>
              <a:rPr lang="en-US" sz="1200" kern="1200" dirty="0" smtClean="0">
                <a:solidFill>
                  <a:schemeClr val="tx1"/>
                </a:solidFill>
                <a:effectLst/>
                <a:latin typeface="+mn-lt"/>
                <a:ea typeface="+mn-ea"/>
                <a:cs typeface="+mn-cs"/>
              </a:rPr>
              <a:t>Slide 6 reminds students that after food is digested the molecules can either be used for growth through biosynthesis or energy through cellular respiration.</a:t>
            </a:r>
          </a:p>
          <a:p>
            <a:r>
              <a:rPr lang="en-US" sz="1200" kern="1200" dirty="0" smtClean="0">
                <a:solidFill>
                  <a:schemeClr val="tx1"/>
                </a:solidFill>
                <a:effectLst/>
                <a:latin typeface="+mn-lt"/>
                <a:ea typeface="+mn-ea"/>
                <a:cs typeface="+mn-cs"/>
              </a:rPr>
              <a:t>Tell students that their explanations today will be to tell this whole story. </a:t>
            </a:r>
            <a:endParaRPr lang="en-US"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6</a:t>
            </a:fld>
            <a:endParaRPr lang="en-US"/>
          </a:p>
        </p:txBody>
      </p:sp>
    </p:spTree>
    <p:extLst>
      <p:ext uri="{BB962C8B-B14F-4D97-AF65-F5344CB8AC3E}">
        <p14:creationId xmlns:p14="http://schemas.microsoft.com/office/powerpoint/2010/main" val="203857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Assign students an animal to explain.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 slide 7 of the PPT. Allow each student to choose which animal they would like to explain or assign students each an animal. The choices are human child, dog, bird, fish, and mealworm. Each student will be writing an explanation about how one of these animals grows, moves, and function.</a:t>
            </a:r>
          </a:p>
          <a:p>
            <a:r>
              <a:rPr lang="en-US" sz="1200" kern="1200" dirty="0" smtClean="0">
                <a:solidFill>
                  <a:schemeClr val="tx1"/>
                </a:solidFill>
                <a:effectLst/>
                <a:latin typeface="+mn-lt"/>
                <a:ea typeface="+mn-ea"/>
                <a:cs typeface="+mn-cs"/>
              </a:rPr>
              <a:t>Give students the version of 6.1 Explaining Other Examples of Animals Growing, Moving, and Functioning for the animal they will be explaining.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13362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draw the three processes, digestion, cellular respiration, and biosynthesis.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Display slide 8. Have students complete the first page of their 6.1 Explaining Other Examples of Animals Growing, Moving, and Functioning by drawing arrows and adding labels to show digestion, cellular respiration, and biosynthesis.</a:t>
            </a:r>
          </a:p>
          <a:p>
            <a:r>
              <a:rPr lang="en-US" sz="1200" kern="1200" dirty="0" smtClean="0">
                <a:solidFill>
                  <a:schemeClr val="tx1"/>
                </a:solidFill>
                <a:effectLst/>
                <a:latin typeface="+mn-lt"/>
                <a:ea typeface="+mn-ea"/>
                <a:cs typeface="+mn-cs"/>
              </a:rPr>
              <a:t>Students should follow the four numbered steps at the top of the page.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389222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Have students compare their drawings with a partner and revise their drawings.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Divide students into pairs that are working on explanations for the same animal.</a:t>
            </a:r>
          </a:p>
          <a:p>
            <a:pPr lvl="0"/>
            <a:r>
              <a:rPr lang="en-US" sz="1200" kern="1200" dirty="0" smtClean="0">
                <a:solidFill>
                  <a:schemeClr val="tx1"/>
                </a:solidFill>
                <a:effectLst/>
                <a:latin typeface="+mn-lt"/>
                <a:ea typeface="+mn-ea"/>
                <a:cs typeface="+mn-cs"/>
              </a:rPr>
              <a:t>Show Slide 9. Have students compare their drawings.</a:t>
            </a:r>
          </a:p>
          <a:p>
            <a:pPr lvl="0"/>
            <a:r>
              <a:rPr lang="en-US" sz="1200" kern="1200" dirty="0" smtClean="0">
                <a:solidFill>
                  <a:schemeClr val="tx1"/>
                </a:solidFill>
                <a:effectLst/>
                <a:latin typeface="+mn-lt"/>
                <a:ea typeface="+mn-ea"/>
                <a:cs typeface="+mn-cs"/>
              </a:rPr>
              <a:t>(Optional) Show Slide 10, using the animation to show one step at a time. Have students check their own arrows and labels or their partner’s.  </a:t>
            </a:r>
          </a:p>
          <a:p>
            <a:r>
              <a:rPr lang="en-US" sz="1200" kern="1200" dirty="0" smtClean="0">
                <a:solidFill>
                  <a:schemeClr val="tx1"/>
                </a:solidFill>
                <a:effectLst/>
                <a:latin typeface="+mn-lt"/>
                <a:ea typeface="+mn-ea"/>
                <a:cs typeface="+mn-cs"/>
              </a:rPr>
              <a:t>Students can make revisions using a different colored writing utensil.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4EE964-B89B-4FE9-BE39-55957A3A45BE}" type="slidenum">
              <a:rPr lang="en-US" smtClean="0"/>
              <a:t>9</a:t>
            </a:fld>
            <a:endParaRPr lang="en-US"/>
          </a:p>
        </p:txBody>
      </p:sp>
    </p:spTree>
    <p:extLst>
      <p:ext uri="{BB962C8B-B14F-4D97-AF65-F5344CB8AC3E}">
        <p14:creationId xmlns:p14="http://schemas.microsoft.com/office/powerpoint/2010/main" val="238449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pic>
        <p:nvPicPr>
          <p:cNvPr id="7" name="Picture 6" descr="C:\Documents and Settings\Craig Douglas\My Documents\for JJ\Carbon TIME\logo\Carbon TIME 1 line small.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162" y="687134"/>
            <a:ext cx="2689225" cy="626110"/>
          </a:xfrm>
          <a:prstGeom prst="rect">
            <a:avLst/>
          </a:prstGeom>
          <a:noFill/>
          <a:ln>
            <a:noFill/>
          </a:ln>
        </p:spPr>
      </p:pic>
      <p:sp>
        <p:nvSpPr>
          <p:cNvPr id="9" name="TextBox 8"/>
          <p:cNvSpPr txBox="1"/>
          <p:nvPr userDrawn="1"/>
        </p:nvSpPr>
        <p:spPr>
          <a:xfrm>
            <a:off x="3366003" y="690424"/>
            <a:ext cx="2287787" cy="692497"/>
          </a:xfrm>
          <a:prstGeom prst="rect">
            <a:avLst/>
          </a:prstGeom>
          <a:noFill/>
        </p:spPr>
        <p:txBody>
          <a:bodyPr wrap="none" rtlCol="0">
            <a:spAutoFit/>
          </a:bodyPr>
          <a:lstStyle/>
          <a:p>
            <a:r>
              <a:rPr lang="en-US" sz="1300" i="1" kern="1200" dirty="0" smtClean="0">
                <a:solidFill>
                  <a:schemeClr val="tx1"/>
                </a:solidFill>
                <a:effectLst/>
                <a:latin typeface="+mn-lt"/>
                <a:ea typeface="+mn-ea"/>
                <a:cs typeface="+mn-cs"/>
              </a:rPr>
              <a:t> </a:t>
            </a:r>
            <a:endParaRPr lang="en-US" sz="1300" kern="1200" dirty="0" smtClean="0">
              <a:solidFill>
                <a:schemeClr val="tx1"/>
              </a:solidFill>
              <a:effectLst/>
              <a:latin typeface="+mn-lt"/>
              <a:ea typeface="+mn-ea"/>
              <a:cs typeface="+mn-cs"/>
            </a:endParaRPr>
          </a:p>
          <a:p>
            <a:r>
              <a:rPr lang="en-US" sz="1300" i="1" kern="1200" dirty="0" smtClean="0">
                <a:solidFill>
                  <a:schemeClr val="tx1"/>
                </a:solidFill>
                <a:effectLst/>
                <a:latin typeface="+mn-lt"/>
                <a:ea typeface="+mn-ea"/>
                <a:cs typeface="+mn-cs"/>
              </a:rPr>
              <a:t>Environmental Literacy Project</a:t>
            </a:r>
            <a:br>
              <a:rPr lang="en-US" sz="1300" i="1" kern="1200" dirty="0" smtClean="0">
                <a:solidFill>
                  <a:schemeClr val="tx1"/>
                </a:solidFill>
                <a:effectLst/>
                <a:latin typeface="+mn-lt"/>
                <a:ea typeface="+mn-ea"/>
                <a:cs typeface="+mn-cs"/>
              </a:rPr>
            </a:br>
            <a:r>
              <a:rPr lang="en-US" sz="1300" i="1" kern="1200" dirty="0" smtClean="0">
                <a:solidFill>
                  <a:schemeClr val="tx1"/>
                </a:solidFill>
                <a:effectLst/>
                <a:latin typeface="+mn-lt"/>
                <a:ea typeface="+mn-ea"/>
                <a:cs typeface="+mn-cs"/>
              </a:rPr>
              <a:t>Michigan State University</a:t>
            </a:r>
            <a:r>
              <a:rPr lang="en-US" sz="1300" dirty="0" smtClean="0">
                <a:effectLst/>
              </a:rPr>
              <a:t> </a:t>
            </a:r>
            <a:endParaRPr lang="en-US" sz="1300" dirty="0"/>
          </a:p>
        </p:txBody>
      </p:sp>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04826"/>
            <a:ext cx="8229600" cy="49067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2.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smtClean="0"/>
                <a:t>Carbon: Transformations in Matter and Energy</a:t>
              </a:r>
            </a:p>
            <a:p>
              <a:r>
                <a:rPr lang="en-US" sz="1200" i="1" dirty="0" smtClean="0"/>
                <a:t>Environmental </a:t>
              </a:r>
              <a:r>
                <a:rPr lang="en-US" sz="1200" i="1" dirty="0"/>
                <a:t>Literacy Project</a:t>
              </a:r>
              <a:br>
                <a:rPr lang="en-US" sz="1200" i="1" dirty="0"/>
              </a:br>
              <a:r>
                <a:rPr lang="en-US" sz="1200" i="1" dirty="0"/>
                <a:t>Michigan State University</a:t>
              </a:r>
              <a:r>
                <a:rPr lang="en-US" sz="1200" dirty="0" smtClean="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7200" y="1385385"/>
            <a:ext cx="8229600" cy="1838318"/>
          </a:xfrm>
        </p:spPr>
        <p:txBody>
          <a:bodyPr>
            <a:normAutofit fontScale="90000"/>
          </a:bodyPr>
          <a:lstStyle/>
          <a:p>
            <a:r>
              <a:rPr lang="en-US" i="1" dirty="0" smtClean="0">
                <a:latin typeface="Arial"/>
                <a:cs typeface="Arial"/>
              </a:rPr>
              <a:t>Animals </a:t>
            </a:r>
            <a:r>
              <a:rPr lang="en-US" dirty="0" smtClean="0">
                <a:latin typeface="Arial"/>
                <a:cs typeface="Arial"/>
              </a:rPr>
              <a:t>Unit</a:t>
            </a:r>
            <a:br>
              <a:rPr lang="en-US" dirty="0" smtClean="0">
                <a:latin typeface="Arial"/>
                <a:cs typeface="Arial"/>
              </a:rPr>
            </a:br>
            <a:r>
              <a:rPr lang="en-US" dirty="0" smtClean="0">
                <a:latin typeface="Arial"/>
                <a:cs typeface="Arial"/>
              </a:rPr>
              <a:t>Activity 6.1: </a:t>
            </a:r>
            <a:r>
              <a:rPr lang="en-US" dirty="0">
                <a:ea typeface="ＭＳ Ｐゴシック" charset="-128"/>
                <a:cs typeface="ＭＳ Ｐゴシック" charset="-128"/>
              </a:rPr>
              <a:t>Explaining Other Examples of Animals </a:t>
            </a:r>
            <a:r>
              <a:rPr lang="en-US" dirty="0" smtClean="0">
                <a:ea typeface="ＭＳ Ｐゴシック" charset="-128"/>
                <a:cs typeface="ＭＳ Ｐゴシック" charset="-128"/>
              </a:rPr>
              <a:t>Growing and Moving</a:t>
            </a:r>
            <a:endParaRPr lang="en-US" dirty="0">
              <a:latin typeface="Arial"/>
              <a:cs typeface="Arial"/>
            </a:endParaRPr>
          </a:p>
        </p:txBody>
      </p:sp>
      <p:pic>
        <p:nvPicPr>
          <p:cNvPr id="5" name="Picture 4" descr="bi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23703"/>
            <a:ext cx="2633579" cy="2641848"/>
          </a:xfrm>
          <a:prstGeom prst="rect">
            <a:avLst/>
          </a:prstGeom>
        </p:spPr>
      </p:pic>
      <p:pic>
        <p:nvPicPr>
          <p:cNvPr id="8" name="Picture 7" descr="dog digestiv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583" y="3886200"/>
            <a:ext cx="2439736" cy="2205789"/>
          </a:xfrm>
          <a:prstGeom prst="rect">
            <a:avLst/>
          </a:prstGeom>
        </p:spPr>
      </p:pic>
      <p:pic>
        <p:nvPicPr>
          <p:cNvPr id="10" name="Picture 9" descr="fish.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7421" y="5138500"/>
            <a:ext cx="3090779" cy="1422018"/>
          </a:xfrm>
          <a:prstGeom prst="rect">
            <a:avLst/>
          </a:prstGeom>
        </p:spPr>
      </p:pic>
      <p:pic>
        <p:nvPicPr>
          <p:cNvPr id="11" name="Picture 10" descr="mealworm lin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9319" y="3223703"/>
            <a:ext cx="2573657" cy="1755234"/>
          </a:xfrm>
          <a:prstGeom prst="rect">
            <a:avLst/>
          </a:prstGeom>
        </p:spPr>
      </p:pic>
    </p:spTree>
    <p:extLst>
      <p:ext uri="{BB962C8B-B14F-4D97-AF65-F5344CB8AC3E}">
        <p14:creationId xmlns:p14="http://schemas.microsoft.com/office/powerpoint/2010/main" val="4234168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93"/>
            <a:ext cx="8229600" cy="992402"/>
          </a:xfrm>
        </p:spPr>
        <p:txBody>
          <a:bodyPr/>
          <a:lstStyle/>
          <a:p>
            <a:r>
              <a:rPr lang="en-US" dirty="0" smtClean="0"/>
              <a:t>Check Yourself or Your Partner</a:t>
            </a:r>
            <a:endParaRPr lang="en-US" dirty="0"/>
          </a:p>
        </p:txBody>
      </p:sp>
      <p:sp>
        <p:nvSpPr>
          <p:cNvPr id="3" name="Content Placeholder 2"/>
          <p:cNvSpPr>
            <a:spLocks noGrp="1"/>
          </p:cNvSpPr>
          <p:nvPr>
            <p:ph idx="1"/>
          </p:nvPr>
        </p:nvSpPr>
        <p:spPr>
          <a:xfrm>
            <a:off x="457200" y="839449"/>
            <a:ext cx="8229600" cy="5572125"/>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Check to see if you have drawn or labeled these arrows:</a:t>
            </a:r>
          </a:p>
          <a:p>
            <a:pPr defTabSz="914400">
              <a:spcBef>
                <a:spcPts val="0"/>
              </a:spcBef>
            </a:pPr>
            <a:r>
              <a:rPr lang="en-US" dirty="0" smtClean="0"/>
              <a:t>On the whole animal:</a:t>
            </a:r>
          </a:p>
          <a:p>
            <a:pPr lvl="1" defTabSz="914400">
              <a:spcBef>
                <a:spcPts val="0"/>
              </a:spcBef>
            </a:pPr>
            <a:r>
              <a:rPr lang="en-US" dirty="0" smtClean="0"/>
              <a:t>Large organic molecules going through the digestive system</a:t>
            </a:r>
          </a:p>
          <a:p>
            <a:pPr lvl="1" defTabSz="914400">
              <a:spcBef>
                <a:spcPts val="0"/>
              </a:spcBef>
            </a:pPr>
            <a:r>
              <a:rPr lang="en-US" dirty="0" smtClean="0"/>
              <a:t>Small organic molecules going from the intestine to the skin and muscle cells</a:t>
            </a:r>
          </a:p>
          <a:p>
            <a:pPr defTabSz="914400">
              <a:spcBef>
                <a:spcPts val="0"/>
              </a:spcBef>
            </a:pPr>
            <a:r>
              <a:rPr lang="en-US" dirty="0" smtClean="0"/>
              <a:t>Small organic molecules going through the intestine cell to the blood</a:t>
            </a:r>
          </a:p>
          <a:p>
            <a:pPr defTabSz="914400">
              <a:spcBef>
                <a:spcPts val="0"/>
              </a:spcBef>
            </a:pPr>
            <a:r>
              <a:rPr lang="en-US" dirty="0" smtClean="0"/>
              <a:t>Small organic molecules going into the skin cells for biosynthesis</a:t>
            </a:r>
          </a:p>
          <a:p>
            <a:pPr defTabSz="914400">
              <a:spcBef>
                <a:spcPts val="0"/>
              </a:spcBef>
            </a:pPr>
            <a:r>
              <a:rPr lang="en-US" dirty="0" smtClean="0"/>
              <a:t>For cellular respiration in the muscle cells:</a:t>
            </a:r>
          </a:p>
          <a:p>
            <a:pPr lvl="1" defTabSz="914400">
              <a:spcBef>
                <a:spcPts val="0"/>
              </a:spcBef>
            </a:pPr>
            <a:r>
              <a:rPr lang="en-US" dirty="0" smtClean="0"/>
              <a:t>Small organic molecules (and O</a:t>
            </a:r>
            <a:r>
              <a:rPr lang="en-US" baseline="-25000" dirty="0" smtClean="0"/>
              <a:t>2</a:t>
            </a:r>
            <a:r>
              <a:rPr lang="en-US" dirty="0" smtClean="0"/>
              <a:t>) going in</a:t>
            </a:r>
          </a:p>
          <a:p>
            <a:pPr lvl="1" defTabSz="914400">
              <a:spcBef>
                <a:spcPts val="0"/>
              </a:spcBef>
            </a:pPr>
            <a:r>
              <a:rPr lang="en-US" dirty="0" smtClean="0"/>
              <a:t>CO</a:t>
            </a:r>
            <a:r>
              <a:rPr lang="en-US" baseline="-25000" dirty="0" smtClean="0"/>
              <a:t>2</a:t>
            </a:r>
            <a:r>
              <a:rPr lang="en-US" dirty="0" smtClean="0"/>
              <a:t> (and H</a:t>
            </a:r>
            <a:r>
              <a:rPr lang="en-US" baseline="-25000" dirty="0" smtClean="0"/>
              <a:t>2</a:t>
            </a:r>
            <a:r>
              <a:rPr lang="en-US" dirty="0" smtClean="0"/>
              <a:t>O) going out</a:t>
            </a:r>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10</a:t>
            </a:fld>
            <a:endParaRPr lang="en-US"/>
          </a:p>
        </p:txBody>
      </p:sp>
    </p:spTree>
    <p:extLst>
      <p:ext uri="{BB962C8B-B14F-4D97-AF65-F5344CB8AC3E}">
        <p14:creationId xmlns:p14="http://schemas.microsoft.com/office/powerpoint/2010/main" val="37842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the Cellular Processes</a:t>
            </a:r>
            <a:endParaRPr lang="en-US" dirty="0"/>
          </a:p>
        </p:txBody>
      </p:sp>
      <p:sp>
        <p:nvSpPr>
          <p:cNvPr id="3" name="Content Placeholder 2"/>
          <p:cNvSpPr>
            <a:spLocks noGrp="1"/>
          </p:cNvSpPr>
          <p:nvPr>
            <p:ph idx="1"/>
          </p:nvPr>
        </p:nvSpPr>
        <p:spPr/>
        <p:txBody>
          <a:bodyPr/>
          <a:lstStyle/>
          <a:p>
            <a:r>
              <a:rPr lang="en-US" dirty="0" smtClean="0"/>
              <a:t>Use the boxes on the second page to explain each of the three cellular processes that the animal uses to grow, move, and function.</a:t>
            </a:r>
          </a:p>
          <a:p>
            <a:r>
              <a:rPr lang="en-US" dirty="0" smtClean="0"/>
              <a:t>For each explanation:</a:t>
            </a:r>
          </a:p>
          <a:p>
            <a:pPr lvl="1"/>
            <a:r>
              <a:rPr lang="en-US" dirty="0" smtClean="0"/>
              <a:t>Be sure to answer the four numbered questions on your Three Questions handout</a:t>
            </a:r>
          </a:p>
          <a:p>
            <a:pPr lvl="1"/>
            <a:r>
              <a:rPr lang="en-US" dirty="0" smtClean="0"/>
              <a:t>Be sure that your explanations follow the conservation rules for matter and energy</a:t>
            </a:r>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11</a:t>
            </a:fld>
            <a:endParaRPr lang="en-US"/>
          </a:p>
        </p:txBody>
      </p:sp>
    </p:spTree>
    <p:extLst>
      <p:ext uri="{BB962C8B-B14F-4D97-AF65-F5344CB8AC3E}">
        <p14:creationId xmlns:p14="http://schemas.microsoft.com/office/powerpoint/2010/main" val="226827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ublic\Documents\for JJ\Three Questions\three 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87" y="228600"/>
            <a:ext cx="4467225" cy="5302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0"/>
          <p:cNvSpPr>
            <a:spLocks noChangeArrowheads="1"/>
          </p:cNvSpPr>
          <p:nvPr/>
        </p:nvSpPr>
        <p:spPr bwMode="auto">
          <a:xfrm>
            <a:off x="228600" y="692209"/>
            <a:ext cx="868680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Answer each of the questions (numbered 1-4) below to explain how matter and energy move and change in a system.  Note that matter movement is addressed at both the beginning (1) and end (4) of your explanation.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899" y="1229797"/>
            <a:ext cx="4572000" cy="1462910"/>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69" y="1142353"/>
            <a:ext cx="1963430" cy="1831975"/>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28662">
            <a:off x="6034452" y="1078225"/>
            <a:ext cx="2004538" cy="2135407"/>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899" y="3072680"/>
            <a:ext cx="4572000" cy="1462910"/>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69" y="2985236"/>
            <a:ext cx="1963430" cy="1831975"/>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28662">
            <a:off x="6034452" y="2921108"/>
            <a:ext cx="2004538" cy="2135407"/>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47899" y="4963140"/>
            <a:ext cx="4572000" cy="1462910"/>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97269" y="4875696"/>
            <a:ext cx="1963430" cy="1831975"/>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rot="628662">
            <a:off x="6055237" y="4811795"/>
            <a:ext cx="2004538" cy="2134953"/>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 Box 16"/>
          <p:cNvSpPr txBox="1"/>
          <p:nvPr/>
        </p:nvSpPr>
        <p:spPr>
          <a:xfrm>
            <a:off x="6286498" y="3072679"/>
            <a:ext cx="1828800" cy="20049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Evidence We </a:t>
            </a:r>
            <a:br>
              <a:rPr lang="en-US" sz="1100" b="1" dirty="0">
                <a:effectLst/>
                <a:latin typeface="+mj-lt"/>
                <a:ea typeface="Times New Roman"/>
                <a:cs typeface="Arial" pitchFamily="34" charset="0"/>
              </a:rPr>
            </a:br>
            <a:r>
              <a:rPr lang="en-US" sz="1100" b="1" dirty="0">
                <a:effectLst/>
                <a:latin typeface="+mj-lt"/>
                <a:ea typeface="Times New Roman"/>
                <a:cs typeface="Arial" pitchFamily="34" charset="0"/>
              </a:rPr>
              <a:t>Can Observe</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effectLst/>
                <a:latin typeface="+mj-lt"/>
                <a:ea typeface="Times New Roman"/>
                <a:cs typeface="Arial" pitchFamily="34" charset="0"/>
              </a:rPr>
              <a:t>BTB can indicate CO</a:t>
            </a:r>
            <a:r>
              <a:rPr lang="en-US" sz="800" baseline="-25000" dirty="0">
                <a:effectLst/>
                <a:latin typeface="+mj-lt"/>
                <a:ea typeface="Times New Roman"/>
                <a:cs typeface="Arial" pitchFamily="34" charset="0"/>
              </a:rPr>
              <a:t>2</a:t>
            </a:r>
            <a:r>
              <a:rPr lang="en-US" sz="800" dirty="0">
                <a:effectLst/>
                <a:latin typeface="+mj-lt"/>
                <a:ea typeface="Times New Roman"/>
                <a:cs typeface="Arial" pitchFamily="34" charset="0"/>
              </a:rPr>
              <a:t> in the air.</a:t>
            </a:r>
            <a:endParaRPr lang="en-US" sz="800" dirty="0">
              <a:effectLst/>
              <a:latin typeface="+mj-lt"/>
              <a:ea typeface="Calibri"/>
              <a:cs typeface="Arial" pitchFamily="34" charset="0"/>
            </a:endParaRPr>
          </a:p>
          <a:p>
            <a:pPr marL="0" marR="0">
              <a:lnSpc>
                <a:spcPct val="115000"/>
              </a:lnSpc>
              <a:spcBef>
                <a:spcPts val="0"/>
              </a:spcBef>
            </a:pPr>
            <a:r>
              <a:rPr lang="en-US" sz="800" dirty="0">
                <a:effectLst/>
                <a:latin typeface="+mj-lt"/>
                <a:ea typeface="Times New Roman"/>
                <a:cs typeface="Arial" pitchFamily="34" charset="0"/>
              </a:rPr>
              <a:t>Organic materials are made up of molecules containing carbon atoms:</a:t>
            </a:r>
            <a:endParaRPr lang="en-US" sz="800" dirty="0">
              <a:effectLst/>
              <a:latin typeface="+mj-lt"/>
              <a:ea typeface="Calibri"/>
              <a:cs typeface="Arial" pitchFamily="34" charset="0"/>
            </a:endParaRPr>
          </a:p>
          <a:p>
            <a:pPr marL="228600" marR="0" lvl="0">
              <a:lnSpc>
                <a:spcPct val="115000"/>
              </a:lnSpc>
              <a:spcBef>
                <a:spcPts val="0"/>
              </a:spcBef>
              <a:buSzPts val="1000"/>
            </a:pPr>
            <a:r>
              <a:rPr lang="en-US" sz="800" dirty="0">
                <a:effectLst/>
                <a:latin typeface="+mj-lt"/>
                <a:ea typeface="Times New Roman"/>
                <a:cs typeface="Arial" pitchFamily="34" charset="0"/>
              </a:rPr>
              <a:t>• fuels</a:t>
            </a:r>
            <a:r>
              <a:rPr lang="en-US" sz="800" dirty="0">
                <a:latin typeface="+mj-lt"/>
                <a:ea typeface="Times New Roman"/>
                <a:cs typeface="Arial" pitchFamily="34" charset="0"/>
              </a:rPr>
              <a:t>	</a:t>
            </a:r>
            <a:r>
              <a:rPr lang="en-US" sz="800" dirty="0">
                <a:effectLst/>
                <a:latin typeface="+mj-lt"/>
                <a:ea typeface="Times New Roman"/>
                <a:cs typeface="Arial" pitchFamily="34" charset="0"/>
              </a:rPr>
              <a:t>• foods</a:t>
            </a:r>
            <a:endParaRPr lang="en-US" sz="800" dirty="0">
              <a:effectLst/>
              <a:latin typeface="+mj-lt"/>
              <a:ea typeface="Calibri"/>
              <a:cs typeface="Arial" pitchFamily="34" charset="0"/>
            </a:endParaRPr>
          </a:p>
          <a:p>
            <a:pPr marL="228600" marR="0" lvl="0">
              <a:lnSpc>
                <a:spcPct val="115000"/>
              </a:lnSpc>
              <a:spcBef>
                <a:spcPts val="0"/>
              </a:spcBef>
              <a:buSzPts val="1000"/>
            </a:pPr>
            <a:r>
              <a:rPr lang="en-US" sz="800" dirty="0">
                <a:effectLst/>
                <a:latin typeface="+mj-lt"/>
                <a:ea typeface="Times New Roman"/>
                <a:cs typeface="Arial" pitchFamily="34" charset="0"/>
              </a:rPr>
              <a:t>• living and dead plants</a:t>
            </a:r>
            <a:r>
              <a:rPr lang="en-US" sz="800" dirty="0">
                <a:latin typeface="+mj-lt"/>
                <a:ea typeface="Times New Roman"/>
                <a:cs typeface="Arial" pitchFamily="34" charset="0"/>
              </a:rPr>
              <a:t> and </a:t>
            </a:r>
            <a:r>
              <a:rPr lang="en-US" sz="800" dirty="0">
                <a:effectLst/>
                <a:latin typeface="+mj-lt"/>
                <a:ea typeface="Times New Roman"/>
                <a:cs typeface="Arial" pitchFamily="34" charset="0"/>
              </a:rPr>
              <a:t/>
            </a:r>
            <a:br>
              <a:rPr lang="en-US" sz="800" dirty="0">
                <a:effectLst/>
                <a:latin typeface="+mj-lt"/>
                <a:ea typeface="Times New Roman"/>
                <a:cs typeface="Arial" pitchFamily="34" charset="0"/>
              </a:rPr>
            </a:br>
            <a:r>
              <a:rPr lang="en-US" sz="800" dirty="0">
                <a:effectLst/>
                <a:latin typeface="+mj-lt"/>
                <a:ea typeface="Times New Roman"/>
                <a:cs typeface="Arial" pitchFamily="34" charset="0"/>
              </a:rPr>
              <a:t>   animals</a:t>
            </a:r>
          </a:p>
          <a:p>
            <a:pPr marL="515938" marR="0" lvl="0" indent="-60325">
              <a:lnSpc>
                <a:spcPct val="115000"/>
              </a:lnSpc>
              <a:spcBef>
                <a:spcPts val="0"/>
              </a:spcBef>
              <a:buSzPts val="1000"/>
              <a:buFont typeface="Arial" panose="020B0604020202020204" pitchFamily="34" charset="0"/>
              <a:buChar char="•"/>
            </a:pPr>
            <a:r>
              <a:rPr lang="en-US" sz="800" dirty="0">
                <a:effectLst/>
                <a:latin typeface="+mj-lt"/>
                <a:ea typeface="Times New Roman"/>
                <a:cs typeface="Arial" pitchFamily="34" charset="0"/>
              </a:rPr>
              <a:t>decomposers</a:t>
            </a:r>
            <a:endParaRPr lang="en-US" sz="800" dirty="0">
              <a:effectLst/>
              <a:latin typeface="+mj-lt"/>
              <a:ea typeface="Calibri"/>
              <a:cs typeface="Arial" pitchFamily="34" charset="0"/>
            </a:endParaRPr>
          </a:p>
        </p:txBody>
      </p:sp>
      <p:sp>
        <p:nvSpPr>
          <p:cNvPr id="21" name="Text Box 31"/>
          <p:cNvSpPr txBox="1"/>
          <p:nvPr/>
        </p:nvSpPr>
        <p:spPr>
          <a:xfrm>
            <a:off x="1140894" y="4959099"/>
            <a:ext cx="1819910" cy="22771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Times New Roman"/>
              </a:rPr>
              <a:t>Question</a:t>
            </a:r>
            <a:endParaRPr lang="en-US" sz="1100" dirty="0">
              <a:effectLst/>
              <a:latin typeface="+mj-lt"/>
              <a:ea typeface="Calibri"/>
              <a:cs typeface="Times New Roman"/>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Times New Roman"/>
              </a:rPr>
              <a:t>What is happening </a:t>
            </a:r>
            <a:br>
              <a:rPr lang="en-US" sz="950" dirty="0">
                <a:solidFill>
                  <a:srgbClr val="000000"/>
                </a:solidFill>
                <a:effectLst/>
                <a:latin typeface="+mj-lt"/>
                <a:ea typeface="Times New Roman"/>
                <a:cs typeface="Times New Roman"/>
              </a:rPr>
            </a:br>
            <a:r>
              <a:rPr lang="en-US" sz="950" dirty="0">
                <a:solidFill>
                  <a:srgbClr val="000000"/>
                </a:solidFill>
                <a:effectLst/>
                <a:latin typeface="+mj-lt"/>
                <a:ea typeface="Times New Roman"/>
                <a:cs typeface="Times New Roman"/>
              </a:rPr>
              <a:t>to energy?</a:t>
            </a:r>
            <a:endParaRPr lang="en-US" sz="950" dirty="0">
              <a:effectLst/>
              <a:latin typeface="+mj-lt"/>
              <a:ea typeface="Calibri"/>
              <a:cs typeface="Times New Roman"/>
            </a:endParaRPr>
          </a:p>
          <a:p>
            <a:pPr marL="457200" marR="0">
              <a:lnSpc>
                <a:spcPct val="115000"/>
              </a:lnSpc>
              <a:spcBef>
                <a:spcPts val="0"/>
              </a:spcBef>
              <a:spcAft>
                <a:spcPts val="300"/>
              </a:spcAft>
            </a:pPr>
            <a:r>
              <a:rPr lang="en-US" sz="800" dirty="0">
                <a:solidFill>
                  <a:srgbClr val="000000"/>
                </a:solidFill>
                <a:effectLst/>
                <a:latin typeface="+mj-lt"/>
                <a:ea typeface="Times New Roman"/>
                <a:cs typeface="Times New Roman"/>
              </a:rPr>
              <a:t>What forms of energy are involved?</a:t>
            </a:r>
            <a:endParaRPr lang="en-US" sz="800" dirty="0">
              <a:effectLst/>
              <a:latin typeface="+mj-lt"/>
              <a:ea typeface="Calibri"/>
              <a:cs typeface="Times New Roman"/>
            </a:endParaRPr>
          </a:p>
          <a:p>
            <a:pPr marL="228600" marR="0">
              <a:lnSpc>
                <a:spcPct val="115000"/>
              </a:lnSpc>
              <a:spcBef>
                <a:spcPts val="0"/>
              </a:spcBef>
              <a:spcAft>
                <a:spcPts val="300"/>
              </a:spcAft>
            </a:pPr>
            <a:r>
              <a:rPr lang="en-US" sz="800" dirty="0">
                <a:solidFill>
                  <a:srgbClr val="000000"/>
                </a:solidFill>
                <a:effectLst/>
                <a:latin typeface="+mj-lt"/>
                <a:ea typeface="Times New Roman"/>
                <a:cs typeface="Times New Roman"/>
              </a:rPr>
              <a:t>What energy transformations take place during the chemical change?</a:t>
            </a:r>
            <a:endParaRPr lang="en-US" sz="800" dirty="0">
              <a:effectLst/>
              <a:latin typeface="+mj-lt"/>
              <a:ea typeface="Calibri"/>
              <a:cs typeface="Times New Roman"/>
            </a:endParaRPr>
          </a:p>
        </p:txBody>
      </p:sp>
      <p:sp>
        <p:nvSpPr>
          <p:cNvPr id="23" name="Text Box 37"/>
          <p:cNvSpPr txBox="1"/>
          <p:nvPr/>
        </p:nvSpPr>
        <p:spPr>
          <a:xfrm>
            <a:off x="6362697" y="4890576"/>
            <a:ext cx="1752601" cy="1977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Times New Roman"/>
              </a:rPr>
              <a:t>Evidence We </a:t>
            </a:r>
            <a:br>
              <a:rPr lang="en-US" sz="1100" b="1" dirty="0">
                <a:effectLst/>
                <a:latin typeface="+mj-lt"/>
                <a:ea typeface="Times New Roman"/>
                <a:cs typeface="Times New Roman"/>
              </a:rPr>
            </a:br>
            <a:r>
              <a:rPr lang="en-US" sz="1100" b="1" dirty="0">
                <a:effectLst/>
                <a:latin typeface="+mj-lt"/>
                <a:ea typeface="Times New Roman"/>
                <a:cs typeface="Times New Roman"/>
              </a:rPr>
              <a:t>Can Observe</a:t>
            </a:r>
            <a:endParaRPr lang="en-US" sz="1100" dirty="0">
              <a:effectLst/>
              <a:latin typeface="+mj-lt"/>
              <a:ea typeface="Calibri"/>
              <a:cs typeface="Times New Roman"/>
            </a:endParaRPr>
          </a:p>
          <a:p>
            <a:pPr marL="0" marR="0">
              <a:lnSpc>
                <a:spcPct val="115000"/>
              </a:lnSpc>
              <a:spcBef>
                <a:spcPts val="0"/>
              </a:spcBef>
              <a:spcAft>
                <a:spcPts val="300"/>
              </a:spcAft>
            </a:pPr>
            <a:r>
              <a:rPr lang="en-US" sz="800" dirty="0">
                <a:effectLst/>
                <a:latin typeface="+mj-lt"/>
                <a:ea typeface="Times New Roman"/>
                <a:cs typeface="Times New Roman"/>
              </a:rPr>
              <a:t>We can observe indicators of different forms of energy before and after chemical changes:</a:t>
            </a:r>
            <a:endParaRPr lang="en-US" sz="800" dirty="0">
              <a:effectLst/>
              <a:latin typeface="+mj-lt"/>
              <a:ea typeface="Calibri"/>
              <a:cs typeface="Times New Roman"/>
            </a:endParaRPr>
          </a:p>
          <a:p>
            <a:pPr>
              <a:lnSpc>
                <a:spcPct val="115000"/>
              </a:lnSpc>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light energy	</a:t>
            </a:r>
            <a:r>
              <a:rPr lang="en-US" sz="800" dirty="0">
                <a:ea typeface="Times New Roman"/>
                <a:cs typeface="Arial" pitchFamily="34" charset="0"/>
              </a:rPr>
              <a:t>• </a:t>
            </a:r>
            <a:r>
              <a:rPr lang="en-US" sz="800" dirty="0">
                <a:ea typeface="Times New Roman"/>
                <a:cs typeface="Times New Roman"/>
              </a:rPr>
              <a:t>heat energy</a:t>
            </a:r>
            <a:endParaRPr lang="en-US" sz="800" dirty="0">
              <a:effectLst/>
              <a:latin typeface="+mj-lt"/>
              <a:ea typeface="Calibri"/>
              <a:cs typeface="Times New Roman"/>
            </a:endParaRPr>
          </a:p>
          <a:p>
            <a:pPr marL="53975" marR="0" lvl="0" indent="-53975">
              <a:lnSpc>
                <a:spcPct val="115000"/>
              </a:lnSpc>
              <a:spcBef>
                <a:spcPts val="0"/>
              </a:spcBef>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chemical energy stored in organic materials</a:t>
            </a:r>
            <a:endParaRPr lang="en-US" sz="800" dirty="0">
              <a:effectLst/>
              <a:latin typeface="+mj-lt"/>
              <a:ea typeface="Calibri"/>
              <a:cs typeface="Times New Roman"/>
            </a:endParaRPr>
          </a:p>
          <a:p>
            <a:pPr marR="0" lvl="0" algn="ctr">
              <a:lnSpc>
                <a:spcPct val="115000"/>
              </a:lnSpc>
              <a:spcBef>
                <a:spcPts val="0"/>
              </a:spcBef>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motion energy</a:t>
            </a:r>
            <a:endParaRPr lang="en-US" sz="800" dirty="0">
              <a:effectLst/>
              <a:latin typeface="+mj-lt"/>
              <a:ea typeface="Calibri"/>
              <a:cs typeface="Times New Roman"/>
            </a:endParaRPr>
          </a:p>
        </p:txBody>
      </p:sp>
      <p:sp>
        <p:nvSpPr>
          <p:cNvPr id="12" name="Text Box 42"/>
          <p:cNvSpPr txBox="1"/>
          <p:nvPr/>
        </p:nvSpPr>
        <p:spPr>
          <a:xfrm>
            <a:off x="3086098" y="1447800"/>
            <a:ext cx="3133285" cy="9810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All materials (solids, liquids, and gases) are made of atoms that are bonded together in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b="1" dirty="0">
                <a:solidFill>
                  <a:srgbClr val="000000"/>
                </a:solidFill>
                <a:effectLst/>
                <a:latin typeface="+mj-lt"/>
                <a:ea typeface="Times New Roman"/>
                <a:cs typeface="Arial" pitchFamily="34" charset="0"/>
              </a:rPr>
              <a:t>Scale</a:t>
            </a:r>
            <a:r>
              <a:rPr lang="en-US" sz="800" dirty="0">
                <a:solidFill>
                  <a:srgbClr val="000000"/>
                </a:solidFill>
                <a:effectLst/>
                <a:latin typeface="+mj-lt"/>
                <a:ea typeface="Times New Roman"/>
                <a:cs typeface="Arial" pitchFamily="34" charset="0"/>
              </a:rPr>
              <a:t>: The matter movement question can be answered at the atomic-molecular, cellular, or macroscopic scale.</a:t>
            </a:r>
            <a:endParaRPr lang="en-US" sz="800" dirty="0">
              <a:effectLst/>
              <a:latin typeface="+mj-lt"/>
              <a:ea typeface="Calibri"/>
              <a:cs typeface="Arial" pitchFamily="34" charset="0"/>
            </a:endParaRPr>
          </a:p>
        </p:txBody>
      </p:sp>
      <p:sp>
        <p:nvSpPr>
          <p:cNvPr id="14" name="Text Box 8"/>
          <p:cNvSpPr txBox="1"/>
          <p:nvPr/>
        </p:nvSpPr>
        <p:spPr>
          <a:xfrm>
            <a:off x="1289051" y="1165860"/>
            <a:ext cx="1608136" cy="15907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Times New Roman"/>
              </a:rPr>
              <a:t>Question</a:t>
            </a:r>
            <a:endParaRPr lang="en-US" sz="1100" dirty="0">
              <a:effectLst/>
              <a:latin typeface="+mj-lt"/>
              <a:ea typeface="Calibri"/>
              <a:cs typeface="Times New Roman"/>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Times New Roman"/>
              </a:rPr>
              <a:t>Where are molecules moving?</a:t>
            </a:r>
            <a:endParaRPr lang="en-US" sz="950" dirty="0">
              <a:effectLst/>
              <a:latin typeface="+mj-lt"/>
              <a:ea typeface="Calibri"/>
              <a:cs typeface="Times New Roman"/>
            </a:endParaRPr>
          </a:p>
          <a:p>
            <a:pPr marL="228600" marR="0">
              <a:lnSpc>
                <a:spcPct val="115000"/>
              </a:lnSpc>
              <a:spcBef>
                <a:spcPts val="0"/>
              </a:spcBef>
              <a:spcAft>
                <a:spcPts val="300"/>
              </a:spcAft>
            </a:pPr>
            <a:r>
              <a:rPr lang="en-US" sz="800" dirty="0">
                <a:solidFill>
                  <a:srgbClr val="000000"/>
                </a:solidFill>
                <a:effectLst/>
                <a:latin typeface="+mj-lt"/>
                <a:ea typeface="Times New Roman"/>
                <a:cs typeface="Times New Roman"/>
              </a:rPr>
              <a:t>How do molecules move to the location of the chemical change? </a:t>
            </a:r>
            <a:endParaRPr lang="en-US" sz="800" dirty="0">
              <a:effectLst/>
              <a:latin typeface="+mj-lt"/>
              <a:ea typeface="Calibri"/>
              <a:cs typeface="Times New Roman"/>
            </a:endParaRPr>
          </a:p>
          <a:p>
            <a:pPr marL="0" marR="0">
              <a:lnSpc>
                <a:spcPct val="115000"/>
              </a:lnSpc>
              <a:spcBef>
                <a:spcPts val="0"/>
              </a:spcBef>
              <a:spcAft>
                <a:spcPts val="300"/>
              </a:spcAft>
            </a:pPr>
            <a:r>
              <a:rPr lang="en-US" sz="800" dirty="0">
                <a:solidFill>
                  <a:srgbClr val="000000"/>
                </a:solidFill>
                <a:effectLst/>
                <a:latin typeface="+mj-lt"/>
                <a:ea typeface="Times New Roman"/>
                <a:cs typeface="Times New Roman"/>
              </a:rPr>
              <a:t>How do molecules move away from the location of the chemical change?</a:t>
            </a:r>
            <a:endParaRPr lang="en-US" sz="800" dirty="0">
              <a:effectLst/>
              <a:latin typeface="+mj-lt"/>
              <a:ea typeface="Calibri"/>
              <a:cs typeface="Times New Roman"/>
            </a:endParaRPr>
          </a:p>
        </p:txBody>
      </p:sp>
      <p:sp>
        <p:nvSpPr>
          <p:cNvPr id="15" name="Text Box 9"/>
          <p:cNvSpPr txBox="1"/>
          <p:nvPr/>
        </p:nvSpPr>
        <p:spPr>
          <a:xfrm>
            <a:off x="6408417" y="1219200"/>
            <a:ext cx="1554481" cy="12665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Evidence We </a:t>
            </a:r>
            <a:br>
              <a:rPr lang="en-US" sz="1100" b="1" dirty="0">
                <a:solidFill>
                  <a:srgbClr val="000000"/>
                </a:solidFill>
                <a:effectLst/>
                <a:latin typeface="+mj-lt"/>
                <a:ea typeface="Times New Roman"/>
                <a:cs typeface="Arial" pitchFamily="34" charset="0"/>
              </a:rPr>
            </a:br>
            <a:r>
              <a:rPr lang="en-US" sz="1100" b="1" dirty="0">
                <a:solidFill>
                  <a:srgbClr val="000000"/>
                </a:solidFill>
                <a:effectLst/>
                <a:latin typeface="+mj-lt"/>
                <a:ea typeface="Times New Roman"/>
                <a:cs typeface="Arial" pitchFamily="34" charset="0"/>
              </a:rPr>
              <a:t>Can Observe</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Moving solids, liquids, and gases are made of moving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A change in mass shows that molecules are moving</a:t>
            </a:r>
            <a:r>
              <a:rPr lang="en-US" sz="1000" dirty="0">
                <a:solidFill>
                  <a:srgbClr val="000000"/>
                </a:solidFill>
                <a:effectLst/>
                <a:latin typeface="+mj-lt"/>
                <a:ea typeface="Times New Roman"/>
                <a:cs typeface="Arial" pitchFamily="34" charset="0"/>
              </a:rPr>
              <a:t>.</a:t>
            </a:r>
            <a:endParaRPr lang="en-US" sz="1100" dirty="0">
              <a:effectLst/>
              <a:latin typeface="+mj-lt"/>
              <a:ea typeface="Calibri"/>
              <a:cs typeface="Arial" pitchFamily="34" charset="0"/>
            </a:endParaRPr>
          </a:p>
        </p:txBody>
      </p:sp>
      <p:pic>
        <p:nvPicPr>
          <p:cNvPr id="1049"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55644" y="1116647"/>
            <a:ext cx="1288967" cy="356247"/>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42325" y="1828800"/>
            <a:ext cx="233180" cy="236418"/>
          </a:xfrm>
          <a:prstGeom prst="rect">
            <a:avLst/>
          </a:prstGeom>
          <a:noFill/>
          <a:extLst>
            <a:ext uri="{909E8E84-426E-40dd-AFC4-6F175D3DCCD1}">
              <a14:hiddenFill xmlns:a14="http://schemas.microsoft.com/office/drawing/2010/main" xmlns="">
                <a:solidFill>
                  <a:srgbClr val="FFFFFF"/>
                </a:solidFill>
              </a14:hiddenFill>
            </a:ext>
          </a:extLst>
        </p:spPr>
      </p:pic>
      <p:pic>
        <p:nvPicPr>
          <p:cNvPr id="1045" name="Picture 1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09144" y="2278182"/>
            <a:ext cx="233181" cy="236418"/>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9051" y="5256684"/>
            <a:ext cx="234487" cy="237744"/>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3256973" y="2973809"/>
            <a:ext cx="1288287" cy="356247"/>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3255984" y="4849343"/>
            <a:ext cx="1288287" cy="356247"/>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Box 14"/>
          <p:cNvSpPr txBox="1"/>
          <p:nvPr/>
        </p:nvSpPr>
        <p:spPr>
          <a:xfrm>
            <a:off x="1174749" y="2994978"/>
            <a:ext cx="1705610" cy="16294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Question</a:t>
            </a:r>
            <a:endParaRPr lang="en-US" sz="1100" dirty="0">
              <a:effectLst/>
              <a:latin typeface="+mj-lt"/>
              <a:ea typeface="Calibri"/>
              <a:cs typeface="Arial" pitchFamily="34" charset="0"/>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Arial" pitchFamily="34" charset="0"/>
              </a:rPr>
              <a:t>How are atoms in molecules being rearranged into </a:t>
            </a:r>
            <a:br>
              <a:rPr lang="en-US" sz="950" dirty="0">
                <a:solidFill>
                  <a:srgbClr val="000000"/>
                </a:solidFill>
                <a:effectLst/>
                <a:latin typeface="+mj-lt"/>
                <a:ea typeface="Times New Roman"/>
                <a:cs typeface="Arial" pitchFamily="34" charset="0"/>
              </a:rPr>
            </a:br>
            <a:r>
              <a:rPr lang="en-US" sz="950" dirty="0">
                <a:solidFill>
                  <a:srgbClr val="000000"/>
                </a:solidFill>
                <a:effectLst/>
                <a:latin typeface="+mj-lt"/>
                <a:ea typeface="Times New Roman"/>
                <a:cs typeface="Arial" pitchFamily="34" charset="0"/>
              </a:rPr>
              <a:t>different molecules?</a:t>
            </a:r>
            <a:endParaRPr lang="en-US" sz="950" dirty="0">
              <a:effectLst/>
              <a:latin typeface="+mj-lt"/>
              <a:ea typeface="Calibri"/>
              <a:cs typeface="Arial" pitchFamily="34" charset="0"/>
            </a:endParaRPr>
          </a:p>
          <a:p>
            <a:pPr marL="228600" marR="0" indent="228600">
              <a:lnSpc>
                <a:spcPct val="115000"/>
              </a:lnSpc>
              <a:spcBef>
                <a:spcPts val="0"/>
              </a:spcBef>
              <a:spcAft>
                <a:spcPts val="300"/>
              </a:spcAft>
            </a:pPr>
            <a:r>
              <a:rPr lang="en-US" sz="800" dirty="0">
                <a:solidFill>
                  <a:srgbClr val="000000"/>
                </a:solidFill>
                <a:effectLst/>
                <a:latin typeface="+mj-lt"/>
                <a:ea typeface="Times New Roman"/>
                <a:cs typeface="Arial" pitchFamily="34" charset="0"/>
              </a:rPr>
              <a:t>What molecules are carbon atoms in before and after the chemical change?</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What other molecules are involved?</a:t>
            </a:r>
            <a:endParaRPr lang="en-US" sz="800" dirty="0">
              <a:effectLst/>
              <a:latin typeface="+mj-lt"/>
              <a:ea typeface="Calibri"/>
              <a:cs typeface="Arial" pitchFamily="34" charset="0"/>
            </a:endParaRPr>
          </a:p>
        </p:txBody>
      </p:sp>
      <p:pic>
        <p:nvPicPr>
          <p:cNvPr id="1048" name="Picture 2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60912" y="3301278"/>
            <a:ext cx="234488" cy="237744"/>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 Box 10"/>
          <p:cNvSpPr txBox="1"/>
          <p:nvPr/>
        </p:nvSpPr>
        <p:spPr>
          <a:xfrm>
            <a:off x="3060699" y="3245144"/>
            <a:ext cx="3158685" cy="12904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Atoms last forever</a:t>
            </a:r>
            <a:r>
              <a:rPr lang="en-US" sz="800" dirty="0">
                <a:effectLst/>
                <a:latin typeface="+mj-lt"/>
                <a:ea typeface="Times New Roman"/>
                <a:cs typeface="Arial" pitchFamily="34" charset="0"/>
              </a:rPr>
              <a:t> in combustion and living systems.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Atoms can be rearranged </a:t>
            </a:r>
            <a:r>
              <a:rPr lang="en-US" sz="800" dirty="0">
                <a:effectLst/>
                <a:latin typeface="+mj-lt"/>
                <a:ea typeface="Times New Roman"/>
                <a:cs typeface="Arial" pitchFamily="34" charset="0"/>
              </a:rPr>
              <a:t>to make new molecules, but not created or destroyed.</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dirty="0">
                <a:effectLst/>
                <a:latin typeface="+mj-lt"/>
                <a:ea typeface="Times New Roman"/>
                <a:cs typeface="Arial" pitchFamily="34" charset="0"/>
              </a:rPr>
              <a:t>Carbon atoms are bound to other atoms in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b="1" dirty="0">
                <a:effectLst/>
                <a:latin typeface="+mj-lt"/>
                <a:ea typeface="Times New Roman"/>
                <a:cs typeface="Arial" pitchFamily="34" charset="0"/>
              </a:rPr>
              <a:t>Scale</a:t>
            </a:r>
            <a:r>
              <a:rPr lang="en-US" sz="800" dirty="0">
                <a:effectLst/>
                <a:latin typeface="+mj-lt"/>
                <a:ea typeface="Times New Roman"/>
                <a:cs typeface="Arial" pitchFamily="34" charset="0"/>
              </a:rPr>
              <a:t>: The matter change question is always answered at the atomic-molecular scale.</a:t>
            </a:r>
            <a:endParaRPr lang="en-US" sz="800" dirty="0">
              <a:effectLst/>
              <a:latin typeface="+mj-lt"/>
              <a:ea typeface="Calibri"/>
              <a:cs typeface="Arial" pitchFamily="34" charset="0"/>
            </a:endParaRPr>
          </a:p>
        </p:txBody>
      </p:sp>
      <p:sp>
        <p:nvSpPr>
          <p:cNvPr id="22" name="Text Box 32"/>
          <p:cNvSpPr txBox="1"/>
          <p:nvPr/>
        </p:nvSpPr>
        <p:spPr>
          <a:xfrm>
            <a:off x="3086099" y="5123347"/>
            <a:ext cx="3200399" cy="13027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Energy lasts forever</a:t>
            </a:r>
            <a:r>
              <a:rPr lang="en-US" sz="800" dirty="0">
                <a:effectLst/>
                <a:latin typeface="+mj-lt"/>
                <a:ea typeface="Times New Roman"/>
                <a:cs typeface="Arial" pitchFamily="34" charset="0"/>
              </a:rPr>
              <a:t> in combustion and living systems.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Energy can be transformed</a:t>
            </a:r>
            <a:r>
              <a:rPr lang="en-US" sz="800" dirty="0">
                <a:effectLst/>
                <a:latin typeface="+mj-lt"/>
                <a:ea typeface="Times New Roman"/>
                <a:cs typeface="Arial" pitchFamily="34" charset="0"/>
              </a:rPr>
              <a:t>, but not created or destroyed. </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dirty="0">
                <a:effectLst/>
                <a:latin typeface="+mj-lt"/>
                <a:ea typeface="Times New Roman"/>
                <a:cs typeface="Arial" pitchFamily="34" charset="0"/>
              </a:rPr>
              <a:t>C-C and C-H bonds have more stored chemical energy than C-O and H-O bonds.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Scale</a:t>
            </a:r>
            <a:r>
              <a:rPr lang="en-US" sz="800" dirty="0">
                <a:effectLst/>
                <a:latin typeface="+mj-lt"/>
                <a:ea typeface="Times New Roman"/>
                <a:cs typeface="Arial" pitchFamily="34" charset="0"/>
              </a:rPr>
              <a:t>: The energy change question can be answered at the atomic-molecular, cellular, or macroscopic scales.</a:t>
            </a:r>
            <a:endParaRPr lang="en-US" sz="800" dirty="0">
              <a:effectLst/>
              <a:latin typeface="+mj-lt"/>
              <a:ea typeface="Calibri"/>
              <a:cs typeface="Arial" pitchFamily="34" charset="0"/>
            </a:endParaRPr>
          </a:p>
        </p:txBody>
      </p:sp>
    </p:spTree>
    <p:extLst>
      <p:ext uri="{BB962C8B-B14F-4D97-AF65-F5344CB8AC3E}">
        <p14:creationId xmlns:p14="http://schemas.microsoft.com/office/powerpoint/2010/main" val="229653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Ideas with a Partner</a:t>
            </a:r>
          </a:p>
        </p:txBody>
      </p:sp>
      <p:sp>
        <p:nvSpPr>
          <p:cNvPr id="6" name="Content Placeholder 5"/>
          <p:cNvSpPr>
            <a:spLocks noGrp="1"/>
          </p:cNvSpPr>
          <p:nvPr>
            <p:ph idx="1"/>
          </p:nvPr>
        </p:nvSpPr>
        <p:spPr/>
        <p:txBody>
          <a:bodyPr>
            <a:normAutofit fontScale="92500"/>
          </a:bodyPr>
          <a:lstStyle/>
          <a:p>
            <a:r>
              <a:rPr lang="en-US" dirty="0"/>
              <a:t>Compare your </a:t>
            </a:r>
            <a:r>
              <a:rPr lang="en-US" dirty="0" smtClean="0"/>
              <a:t>explanations for each of </a:t>
            </a:r>
            <a:r>
              <a:rPr lang="en-US" dirty="0"/>
              <a:t>the </a:t>
            </a:r>
            <a:r>
              <a:rPr lang="en-US" dirty="0" smtClean="0"/>
              <a:t>Three Processes with someone who has the same animal</a:t>
            </a:r>
            <a:endParaRPr lang="en-US" dirty="0"/>
          </a:p>
          <a:p>
            <a:pPr lvl="1"/>
            <a:r>
              <a:rPr lang="en-US" dirty="0"/>
              <a:t>How are they alike?</a:t>
            </a:r>
          </a:p>
          <a:p>
            <a:pPr lvl="1"/>
            <a:r>
              <a:rPr lang="en-US" dirty="0"/>
              <a:t>How are they different?</a:t>
            </a:r>
          </a:p>
          <a:p>
            <a:r>
              <a:rPr lang="en-US" dirty="0" smtClean="0"/>
              <a:t>Check your explanation with the middle- and right-hand columns of the Three Questions handout.</a:t>
            </a:r>
          </a:p>
          <a:p>
            <a:r>
              <a:rPr lang="en-US" dirty="0" smtClean="0"/>
              <a:t>Consider </a:t>
            </a:r>
            <a:r>
              <a:rPr lang="en-US" dirty="0"/>
              <a:t>making revisions to your </a:t>
            </a:r>
            <a:r>
              <a:rPr lang="en-US" dirty="0" smtClean="0"/>
              <a:t>explanations based </a:t>
            </a:r>
            <a:r>
              <a:rPr lang="en-US" dirty="0"/>
              <a:t>on your conversation with your partner.</a:t>
            </a:r>
          </a:p>
        </p:txBody>
      </p:sp>
      <p:sp>
        <p:nvSpPr>
          <p:cNvPr id="5" name="Slide Number Placeholder 4"/>
          <p:cNvSpPr>
            <a:spLocks noGrp="1"/>
          </p:cNvSpPr>
          <p:nvPr>
            <p:ph type="sldNum" sz="quarter" idx="12"/>
          </p:nvPr>
        </p:nvSpPr>
        <p:spPr/>
        <p:txBody>
          <a:bodyPr/>
          <a:lstStyle/>
          <a:p>
            <a:fld id="{D3A1C050-F6FE-0E43-A9D0-F8EEADE3D1E4}" type="slidenum">
              <a:rPr lang="en-US" sz="1800" kern="0">
                <a:solidFill>
                  <a:sysClr val="windowText" lastClr="000000"/>
                </a:solidFill>
              </a:rPr>
              <a:pPr/>
              <a:t>13</a:t>
            </a:fld>
            <a:endParaRPr lang="en-US" sz="1800" kern="0">
              <a:solidFill>
                <a:sysClr val="windowText" lastClr="000000"/>
              </a:solidFill>
            </a:endParaRPr>
          </a:p>
        </p:txBody>
      </p:sp>
    </p:spTree>
    <p:extLst>
      <p:ext uri="{BB962C8B-B14F-4D97-AF65-F5344CB8AC3E}">
        <p14:creationId xmlns:p14="http://schemas.microsoft.com/office/powerpoint/2010/main" val="611857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837"/>
            <a:ext cx="8229600" cy="775279"/>
          </a:xfrm>
        </p:spPr>
        <p:txBody>
          <a:bodyPr>
            <a:normAutofit/>
          </a:bodyPr>
          <a:lstStyle/>
          <a:p>
            <a:r>
              <a:rPr lang="en-US" dirty="0" smtClean="0"/>
              <a:t>Check Yourself or Your Partner</a:t>
            </a:r>
            <a:endParaRPr lang="en-US" dirty="0"/>
          </a:p>
        </p:txBody>
      </p:sp>
      <p:sp>
        <p:nvSpPr>
          <p:cNvPr id="6" name="Content Placeholder 5"/>
          <p:cNvSpPr>
            <a:spLocks noGrp="1"/>
          </p:cNvSpPr>
          <p:nvPr>
            <p:ph idx="1"/>
          </p:nvPr>
        </p:nvSpPr>
        <p:spPr>
          <a:xfrm>
            <a:off x="186755" y="967790"/>
            <a:ext cx="8721467" cy="5661454"/>
          </a:xfrm>
        </p:spPr>
        <p:txBody>
          <a:bodyPr>
            <a:noAutofit/>
          </a:bodyPr>
          <a:lstStyle/>
          <a:p>
            <a:pPr marL="0" lvl="0" indent="0">
              <a:lnSpc>
                <a:spcPct val="80000"/>
              </a:lnSpc>
              <a:buNone/>
            </a:pPr>
            <a:r>
              <a:rPr lang="en-US" sz="1900" dirty="0" smtClean="0"/>
              <a:t>Check to see if you answered the numbered questions for each process:</a:t>
            </a:r>
          </a:p>
          <a:p>
            <a:pPr marL="0" lvl="0" indent="0">
              <a:lnSpc>
                <a:spcPct val="80000"/>
              </a:lnSpc>
              <a:buNone/>
            </a:pPr>
            <a:r>
              <a:rPr lang="en-US" sz="1900" b="1" dirty="0" smtClean="0"/>
              <a:t>Digestion</a:t>
            </a:r>
          </a:p>
          <a:p>
            <a:pPr lvl="0">
              <a:lnSpc>
                <a:spcPct val="80000"/>
              </a:lnSpc>
            </a:pPr>
            <a:r>
              <a:rPr lang="en-US" sz="1900" dirty="0" smtClean="0"/>
              <a:t>Matter </a:t>
            </a:r>
            <a:r>
              <a:rPr lang="en-US" sz="1900" dirty="0"/>
              <a:t>movement: What </a:t>
            </a:r>
            <a:r>
              <a:rPr lang="en-US" sz="1900" dirty="0" smtClean="0"/>
              <a:t>organic </a:t>
            </a:r>
            <a:r>
              <a:rPr lang="en-US" sz="1900" dirty="0"/>
              <a:t>molecules </a:t>
            </a:r>
            <a:r>
              <a:rPr lang="en-US" sz="1900" dirty="0" smtClean="0"/>
              <a:t>move </a:t>
            </a:r>
            <a:r>
              <a:rPr lang="en-US" sz="1900" dirty="0"/>
              <a:t>through the digestive </a:t>
            </a:r>
            <a:r>
              <a:rPr lang="en-US" sz="1900" dirty="0" smtClean="0"/>
              <a:t>system?  </a:t>
            </a:r>
            <a:r>
              <a:rPr lang="en-US" sz="1900" dirty="0"/>
              <a:t>Where does the chemical change of digestion happen?</a:t>
            </a:r>
          </a:p>
          <a:p>
            <a:pPr lvl="0">
              <a:lnSpc>
                <a:spcPct val="80000"/>
              </a:lnSpc>
            </a:pPr>
            <a:r>
              <a:rPr lang="en-US" sz="1900" dirty="0"/>
              <a:t>Matter change: How are the molecules that enter into the digestive system being changed into other molecules?</a:t>
            </a:r>
          </a:p>
          <a:p>
            <a:pPr lvl="0">
              <a:lnSpc>
                <a:spcPct val="80000"/>
              </a:lnSpc>
            </a:pPr>
            <a:r>
              <a:rPr lang="en-US" sz="1900" dirty="0"/>
              <a:t>Energy change: What happens to energy?</a:t>
            </a:r>
          </a:p>
          <a:p>
            <a:pPr lvl="0">
              <a:lnSpc>
                <a:spcPct val="80000"/>
              </a:lnSpc>
            </a:pPr>
            <a:r>
              <a:rPr lang="en-US" sz="1900" dirty="0"/>
              <a:t>Matter movement: How do molecules leave the digestive system (in two ways)</a:t>
            </a:r>
            <a:r>
              <a:rPr lang="en-US" sz="1900" dirty="0" smtClean="0"/>
              <a:t>?</a:t>
            </a:r>
          </a:p>
          <a:p>
            <a:pPr marL="0" indent="0">
              <a:lnSpc>
                <a:spcPct val="80000"/>
              </a:lnSpc>
              <a:buNone/>
            </a:pPr>
            <a:r>
              <a:rPr lang="en-US" sz="1900" b="1" dirty="0"/>
              <a:t>C</a:t>
            </a:r>
            <a:r>
              <a:rPr lang="en-US" sz="1900" b="1" dirty="0" smtClean="0"/>
              <a:t>ellular </a:t>
            </a:r>
            <a:r>
              <a:rPr lang="en-US" sz="1900" b="1" dirty="0"/>
              <a:t>respiration:</a:t>
            </a:r>
          </a:p>
          <a:p>
            <a:pPr lvl="0">
              <a:lnSpc>
                <a:spcPct val="80000"/>
              </a:lnSpc>
            </a:pPr>
            <a:r>
              <a:rPr lang="en-US" sz="1900" dirty="0"/>
              <a:t>Matter movement: What molecules move from the blood into the cell?</a:t>
            </a:r>
          </a:p>
          <a:p>
            <a:pPr lvl="0">
              <a:lnSpc>
                <a:spcPct val="80000"/>
              </a:lnSpc>
            </a:pPr>
            <a:r>
              <a:rPr lang="en-US" sz="1900" dirty="0"/>
              <a:t>Matter change: How are the molecules that enter the cell changed into different molecules?</a:t>
            </a:r>
          </a:p>
          <a:p>
            <a:pPr lvl="0">
              <a:lnSpc>
                <a:spcPct val="80000"/>
              </a:lnSpc>
            </a:pPr>
            <a:r>
              <a:rPr lang="en-US" sz="1900" dirty="0"/>
              <a:t>Energy change: What happens to energy?</a:t>
            </a:r>
          </a:p>
          <a:p>
            <a:pPr lvl="0">
              <a:lnSpc>
                <a:spcPct val="80000"/>
              </a:lnSpc>
            </a:pPr>
            <a:r>
              <a:rPr lang="en-US" sz="1900" dirty="0"/>
              <a:t>Matter movement: How do product molecules leave the cell</a:t>
            </a:r>
            <a:r>
              <a:rPr lang="en-US" sz="1900" dirty="0" smtClean="0"/>
              <a:t>?</a:t>
            </a:r>
          </a:p>
          <a:p>
            <a:pPr marL="0" indent="0">
              <a:lnSpc>
                <a:spcPct val="80000"/>
              </a:lnSpc>
              <a:buNone/>
            </a:pPr>
            <a:r>
              <a:rPr lang="en-US" sz="1900" b="1" dirty="0"/>
              <a:t>B</a:t>
            </a:r>
            <a:r>
              <a:rPr lang="en-US" sz="1900" b="1" dirty="0" smtClean="0"/>
              <a:t>iosynthesis</a:t>
            </a:r>
            <a:r>
              <a:rPr lang="en-US" sz="1900" b="1" dirty="0"/>
              <a:t>:</a:t>
            </a:r>
          </a:p>
          <a:p>
            <a:pPr lvl="0">
              <a:lnSpc>
                <a:spcPct val="80000"/>
              </a:lnSpc>
            </a:pPr>
            <a:r>
              <a:rPr lang="en-US" sz="1900" dirty="0"/>
              <a:t>Matter movement: What molecules move from the blood into the cell?</a:t>
            </a:r>
          </a:p>
          <a:p>
            <a:pPr lvl="0">
              <a:lnSpc>
                <a:spcPct val="80000"/>
              </a:lnSpc>
            </a:pPr>
            <a:r>
              <a:rPr lang="en-US" sz="1900" dirty="0"/>
              <a:t>Matter change: How are molecules that enter the cell rearranged into different molecules?</a:t>
            </a:r>
          </a:p>
          <a:p>
            <a:pPr lvl="0">
              <a:lnSpc>
                <a:spcPct val="80000"/>
              </a:lnSpc>
            </a:pPr>
            <a:r>
              <a:rPr lang="en-US" sz="1900" dirty="0"/>
              <a:t>Energy change: What happens to energy?</a:t>
            </a:r>
          </a:p>
          <a:p>
            <a:pPr lvl="0">
              <a:lnSpc>
                <a:spcPct val="80000"/>
              </a:lnSpc>
            </a:pPr>
            <a:r>
              <a:rPr lang="en-US" sz="1900" dirty="0"/>
              <a:t>Matter movement: What happens to the product molecules </a:t>
            </a:r>
            <a:r>
              <a:rPr lang="en-US" sz="1900" dirty="0" smtClean="0"/>
              <a:t>inside </a:t>
            </a:r>
            <a:r>
              <a:rPr lang="en-US" sz="1900" dirty="0"/>
              <a:t>the cell? </a:t>
            </a:r>
          </a:p>
        </p:txBody>
      </p:sp>
      <p:sp>
        <p:nvSpPr>
          <p:cNvPr id="3" name="Slide Number Placeholder 2"/>
          <p:cNvSpPr>
            <a:spLocks noGrp="1"/>
          </p:cNvSpPr>
          <p:nvPr>
            <p:ph type="sldNum" sz="quarter" idx="12"/>
          </p:nvPr>
        </p:nvSpPr>
        <p:spPr/>
        <p:txBody>
          <a:bodyPr/>
          <a:lstStyle/>
          <a:p>
            <a:fld id="{D3A1C050-F6FE-0E43-A9D0-F8EEADE3D1E4}" type="slidenum">
              <a:rPr lang="en-US" smtClean="0"/>
              <a:pPr/>
              <a:t>14</a:t>
            </a:fld>
            <a:endParaRPr lang="en-US"/>
          </a:p>
        </p:txBody>
      </p:sp>
    </p:spTree>
    <p:extLst>
      <p:ext uri="{BB962C8B-B14F-4D97-AF65-F5344CB8AC3E}">
        <p14:creationId xmlns:p14="http://schemas.microsoft.com/office/powerpoint/2010/main" val="34501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 Your Initial Ideas</a:t>
            </a:r>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15</a:t>
            </a:fld>
            <a:endParaRPr lang="en-US"/>
          </a:p>
        </p:txBody>
      </p:sp>
      <p:pic>
        <p:nvPicPr>
          <p:cNvPr id="11" name="Picture 10" descr="Screen Shot 2016-08-04 at 11.31.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0034" y="1449602"/>
            <a:ext cx="4804492" cy="4011799"/>
          </a:xfrm>
          <a:prstGeom prst="rect">
            <a:avLst/>
          </a:prstGeom>
        </p:spPr>
      </p:pic>
      <p:sp>
        <p:nvSpPr>
          <p:cNvPr id="13" name="TextBox 12"/>
          <p:cNvSpPr txBox="1"/>
          <p:nvPr/>
        </p:nvSpPr>
        <p:spPr>
          <a:xfrm>
            <a:off x="251769" y="1323236"/>
            <a:ext cx="3268265" cy="4401205"/>
          </a:xfrm>
          <a:prstGeom prst="rect">
            <a:avLst/>
          </a:prstGeom>
          <a:noFill/>
        </p:spPr>
        <p:txBody>
          <a:bodyPr wrap="square" rtlCol="0">
            <a:spAutoFit/>
          </a:bodyPr>
          <a:lstStyle/>
          <a:p>
            <a:r>
              <a:rPr lang="en-US" sz="2800" dirty="0" smtClean="0"/>
              <a:t>Look back at your initial ideas about how a child grows from Lesson 1.2.</a:t>
            </a:r>
          </a:p>
          <a:p>
            <a:pPr marL="457200" indent="-457200">
              <a:buFont typeface="Arial"/>
              <a:buChar char="•"/>
            </a:pPr>
            <a:r>
              <a:rPr lang="en-US" sz="2800" dirty="0" smtClean="0"/>
              <a:t>What were your initial ideas?</a:t>
            </a:r>
          </a:p>
          <a:p>
            <a:pPr marL="457200" indent="-457200">
              <a:buFont typeface="Arial"/>
              <a:buChar char="•"/>
            </a:pPr>
            <a:r>
              <a:rPr lang="en-US" sz="2800" dirty="0" smtClean="0"/>
              <a:t>How have your ideas changed?</a:t>
            </a:r>
          </a:p>
          <a:p>
            <a:pPr marL="457200" indent="-457200">
              <a:buFont typeface="Arial"/>
              <a:buChar char="•"/>
            </a:pPr>
            <a:r>
              <a:rPr lang="en-US" sz="2800" dirty="0" smtClean="0"/>
              <a:t>What questions did you have?</a:t>
            </a:r>
            <a:endParaRPr lang="en-US" sz="2800" dirty="0"/>
          </a:p>
        </p:txBody>
      </p:sp>
    </p:spTree>
    <p:extLst>
      <p:ext uri="{BB962C8B-B14F-4D97-AF65-F5344CB8AC3E}">
        <p14:creationId xmlns:p14="http://schemas.microsoft.com/office/powerpoint/2010/main" val="53674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 the Mealworm Investigation</a:t>
            </a:r>
            <a:endParaRPr lang="en-US" dirty="0"/>
          </a:p>
        </p:txBody>
      </p:sp>
      <p:pic>
        <p:nvPicPr>
          <p:cNvPr id="5" name="Content Placeholder 4" descr="Screen Shot 2016-08-04 at 11.45.30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19" r="-984" b="6"/>
          <a:stretch/>
        </p:blipFill>
        <p:spPr>
          <a:xfrm>
            <a:off x="3408000" y="2009147"/>
            <a:ext cx="5278800" cy="2995466"/>
          </a:xfrm>
        </p:spPr>
      </p:pic>
      <p:sp>
        <p:nvSpPr>
          <p:cNvPr id="4" name="Slide Number Placeholder 3"/>
          <p:cNvSpPr>
            <a:spLocks noGrp="1"/>
          </p:cNvSpPr>
          <p:nvPr>
            <p:ph type="sldNum" sz="quarter" idx="12"/>
          </p:nvPr>
        </p:nvSpPr>
        <p:spPr/>
        <p:txBody>
          <a:bodyPr/>
          <a:lstStyle/>
          <a:p>
            <a:fld id="{D3A1C050-F6FE-0E43-A9D0-F8EEADE3D1E4}" type="slidenum">
              <a:rPr lang="en-US" smtClean="0"/>
              <a:pPr/>
              <a:t>16</a:t>
            </a:fld>
            <a:endParaRPr lang="en-US"/>
          </a:p>
        </p:txBody>
      </p:sp>
      <p:sp>
        <p:nvSpPr>
          <p:cNvPr id="7" name="TextBox 6"/>
          <p:cNvSpPr txBox="1"/>
          <p:nvPr/>
        </p:nvSpPr>
        <p:spPr>
          <a:xfrm>
            <a:off x="457199" y="1504951"/>
            <a:ext cx="2736313" cy="4524315"/>
          </a:xfrm>
          <a:prstGeom prst="rect">
            <a:avLst/>
          </a:prstGeom>
          <a:noFill/>
        </p:spPr>
        <p:txBody>
          <a:bodyPr wrap="square" rtlCol="0">
            <a:spAutoFit/>
          </a:bodyPr>
          <a:lstStyle/>
          <a:p>
            <a:r>
              <a:rPr lang="en-US" sz="2400" dirty="0" smtClean="0"/>
              <a:t>Look back at the Mealworm Investigation Results and your Evidence-Based Arguments.</a:t>
            </a:r>
          </a:p>
          <a:p>
            <a:pPr marL="342900" indent="-342900">
              <a:buFont typeface="Arial"/>
              <a:buChar char="•"/>
            </a:pPr>
            <a:r>
              <a:rPr lang="en-US" sz="2400" dirty="0" smtClean="0"/>
              <a:t>What was the overall change in mass for the whole system?</a:t>
            </a:r>
          </a:p>
          <a:p>
            <a:pPr marL="342900" indent="-342900">
              <a:buFont typeface="Arial"/>
              <a:buChar char="•"/>
            </a:pPr>
            <a:r>
              <a:rPr lang="en-US" sz="2400" dirty="0" smtClean="0"/>
              <a:t>What caused the change in mass?</a:t>
            </a:r>
          </a:p>
          <a:p>
            <a:endParaRPr lang="en-US" sz="2400" dirty="0"/>
          </a:p>
        </p:txBody>
      </p:sp>
      <p:sp>
        <p:nvSpPr>
          <p:cNvPr id="8" name="TextBox 7"/>
          <p:cNvSpPr txBox="1"/>
          <p:nvPr/>
        </p:nvSpPr>
        <p:spPr>
          <a:xfrm>
            <a:off x="457199" y="5567601"/>
            <a:ext cx="6455613" cy="461665"/>
          </a:xfrm>
          <a:prstGeom prst="rect">
            <a:avLst/>
          </a:prstGeom>
          <a:noFill/>
        </p:spPr>
        <p:txBody>
          <a:bodyPr wrap="none" rtlCol="0">
            <a:spAutoFit/>
          </a:bodyPr>
          <a:lstStyle/>
          <a:p>
            <a:pPr marL="342900" indent="-342900">
              <a:buFont typeface="Arial"/>
              <a:buChar char="•"/>
            </a:pPr>
            <a:r>
              <a:rPr lang="en-US" sz="2400" dirty="0" smtClean="0"/>
              <a:t>How do mealworms grow, move, and function?</a:t>
            </a:r>
            <a:endParaRPr lang="en-US" sz="2400" dirty="0"/>
          </a:p>
        </p:txBody>
      </p:sp>
    </p:spTree>
    <p:extLst>
      <p:ext uri="{BB962C8B-B14F-4D97-AF65-F5344CB8AC3E}">
        <p14:creationId xmlns:p14="http://schemas.microsoft.com/office/powerpoint/2010/main" val="192799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Unit map</a:t>
            </a:r>
          </a:p>
        </p:txBody>
      </p:sp>
      <p:sp>
        <p:nvSpPr>
          <p:cNvPr id="3" name="Slide Number Placeholder 2"/>
          <p:cNvSpPr>
            <a:spLocks noGrp="1"/>
          </p:cNvSpPr>
          <p:nvPr>
            <p:ph type="sldNum" sz="quarter" idx="12"/>
          </p:nvPr>
        </p:nvSpPr>
        <p:spPr/>
        <p:txBody>
          <a:bodyPr/>
          <a:lstStyle/>
          <a:p>
            <a:fld id="{D3A1C050-F6FE-0E43-A9D0-F8EEADE3D1E4}" type="slidenum">
              <a:rPr lang="en-US" smtClean="0"/>
              <a:pPr/>
              <a:t>2</a:t>
            </a:fld>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624117" y="1295183"/>
            <a:ext cx="8062683" cy="5116391"/>
          </a:xfrm>
          <a:prstGeom prst="rect">
            <a:avLst/>
          </a:prstGeom>
          <a:noFill/>
          <a:ln>
            <a:noFill/>
          </a:ln>
          <a:extLst>
            <a:ext uri="{FAA26D3D-D897-4be2-8F04-BA451C77F1D7}">
              <ma14:placeholderFlag xmlns:ma14="http://schemas.microsoft.com/office/mac/drawingml/2011/main" xmlns=""/>
            </a:ext>
          </a:extLst>
        </p:spPr>
      </p:pic>
      <p:sp>
        <p:nvSpPr>
          <p:cNvPr id="7" name="Oval Callout 6"/>
          <p:cNvSpPr>
            <a:spLocks noChangeArrowheads="1"/>
          </p:cNvSpPr>
          <p:nvPr/>
        </p:nvSpPr>
        <p:spPr bwMode="auto">
          <a:xfrm>
            <a:off x="6553200" y="3674360"/>
            <a:ext cx="924560" cy="924560"/>
          </a:xfrm>
          <a:prstGeom prst="wedgeEllipseCallout">
            <a:avLst>
              <a:gd name="adj1" fmla="val -70555"/>
              <a:gd name="adj2" fmla="val 186468"/>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Tree>
    <p:extLst>
      <p:ext uri="{BB962C8B-B14F-4D97-AF65-F5344CB8AC3E}">
        <p14:creationId xmlns:p14="http://schemas.microsoft.com/office/powerpoint/2010/main" val="2826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Explaining Movement, Growth, and Functioning in Other Animals</a:t>
            </a:r>
            <a:endParaRPr lang="en-US" dirty="0"/>
          </a:p>
        </p:txBody>
      </p:sp>
      <p:sp>
        <p:nvSpPr>
          <p:cNvPr id="2" name="Slide Number Placeholder 1"/>
          <p:cNvSpPr>
            <a:spLocks noGrp="1"/>
          </p:cNvSpPr>
          <p:nvPr>
            <p:ph type="sldNum" sz="quarter" idx="12"/>
          </p:nvPr>
        </p:nvSpPr>
        <p:spPr/>
        <p:txBody>
          <a:bodyPr/>
          <a:lstStyle/>
          <a:p>
            <a:fld id="{D3A1C050-F6FE-0E43-A9D0-F8EEADE3D1E4}" type="slidenum">
              <a:rPr lang="en-US" smtClean="0"/>
              <a:pPr/>
              <a:t>3</a:t>
            </a:fld>
            <a:endParaRPr lang="en-US"/>
          </a:p>
        </p:txBody>
      </p:sp>
      <p:pic>
        <p:nvPicPr>
          <p:cNvPr id="5" name="Picture 4" descr="Macintosh HD:Users:kirstenedwards:Dropbox (CarbonTIME):2 CTIME2 General:2.2 Curriculum Development:2.2.2 Media and Images:1 From Craig:B&amp;W line drawings:child clothed digestive.png"/>
          <p:cNvPicPr/>
          <p:nvPr/>
        </p:nvPicPr>
        <p:blipFill>
          <a:blip r:embed="rId3">
            <a:extLst>
              <a:ext uri="{28A0092B-C50C-407E-A947-70E740481C1C}">
                <a14:useLocalDpi xmlns:a14="http://schemas.microsoft.com/office/drawing/2010/main" val="0"/>
              </a:ext>
            </a:extLst>
          </a:blip>
          <a:srcRect/>
          <a:stretch>
            <a:fillRect/>
          </a:stretch>
        </p:blipFill>
        <p:spPr bwMode="auto">
          <a:xfrm>
            <a:off x="624326" y="1746916"/>
            <a:ext cx="1224550" cy="4151185"/>
          </a:xfrm>
          <a:prstGeom prst="rect">
            <a:avLst/>
          </a:prstGeom>
          <a:noFill/>
          <a:ln>
            <a:noFill/>
          </a:ln>
        </p:spPr>
      </p:pic>
      <p:pic>
        <p:nvPicPr>
          <p:cNvPr id="7" name="Picture 6" descr="Macintosh HD:Users:kirstenedwards:Dropbox (CarbonTIME):2 CTIME2 General:2.2 Curriculum Development:2.2.2 Media and Images:1 From Craig:B&amp;W line drawings:dog digestive.png"/>
          <p:cNvPicPr/>
          <p:nvPr/>
        </p:nvPicPr>
        <p:blipFill>
          <a:blip r:embed="rId4">
            <a:extLst>
              <a:ext uri="{28A0092B-C50C-407E-A947-70E740481C1C}">
                <a14:useLocalDpi xmlns:a14="http://schemas.microsoft.com/office/drawing/2010/main" val="0"/>
              </a:ext>
            </a:extLst>
          </a:blip>
          <a:srcRect/>
          <a:stretch>
            <a:fillRect/>
          </a:stretch>
        </p:blipFill>
        <p:spPr bwMode="auto">
          <a:xfrm>
            <a:off x="2405608" y="2292032"/>
            <a:ext cx="1889762" cy="1807225"/>
          </a:xfrm>
          <a:prstGeom prst="rect">
            <a:avLst/>
          </a:prstGeom>
          <a:noFill/>
          <a:ln>
            <a:noFill/>
          </a:ln>
        </p:spPr>
      </p:pic>
      <p:pic>
        <p:nvPicPr>
          <p:cNvPr id="8" name="Picture 7" descr="Macintosh HD:Users:kirstenedwards:Dropbox (CarbonTIME):2 CTIME2 General:2.2 Curriculum Development:2.2.2 Media and Images:1 From Craig:B&amp;W line drawings:fish3 digestive.png"/>
          <p:cNvPicPr/>
          <p:nvPr/>
        </p:nvPicPr>
        <p:blipFill>
          <a:blip r:embed="rId5">
            <a:extLst>
              <a:ext uri="{28A0092B-C50C-407E-A947-70E740481C1C}">
                <a14:useLocalDpi xmlns:a14="http://schemas.microsoft.com/office/drawing/2010/main" val="0"/>
              </a:ext>
            </a:extLst>
          </a:blip>
          <a:srcRect/>
          <a:stretch>
            <a:fillRect/>
          </a:stretch>
        </p:blipFill>
        <p:spPr bwMode="auto">
          <a:xfrm>
            <a:off x="3554071" y="4478461"/>
            <a:ext cx="1953512" cy="1139702"/>
          </a:xfrm>
          <a:prstGeom prst="rect">
            <a:avLst/>
          </a:prstGeom>
          <a:noFill/>
          <a:ln>
            <a:noFill/>
          </a:ln>
        </p:spPr>
      </p:pic>
      <p:pic>
        <p:nvPicPr>
          <p:cNvPr id="9" name="Picture 8" descr="Macintosh HD:Users:kirstenedwards:Dropbox (CarbonTIME):2 CTIME2 General:2.2 Curriculum Development:2.2.2 Media and Images:1 From Craig:B&amp;W line drawings:bird digestive.png"/>
          <p:cNvPicPr/>
          <p:nvPr/>
        </p:nvPicPr>
        <p:blipFill>
          <a:blip r:embed="rId6">
            <a:extLst>
              <a:ext uri="{28A0092B-C50C-407E-A947-70E740481C1C}">
                <a14:useLocalDpi xmlns:a14="http://schemas.microsoft.com/office/drawing/2010/main" val="0"/>
              </a:ext>
            </a:extLst>
          </a:blip>
          <a:srcRect/>
          <a:stretch>
            <a:fillRect/>
          </a:stretch>
        </p:blipFill>
        <p:spPr bwMode="auto">
          <a:xfrm>
            <a:off x="5202237" y="2385402"/>
            <a:ext cx="1868422" cy="1713855"/>
          </a:xfrm>
          <a:prstGeom prst="rect">
            <a:avLst/>
          </a:prstGeom>
          <a:noFill/>
          <a:ln>
            <a:noFill/>
          </a:ln>
        </p:spPr>
      </p:pic>
      <p:pic>
        <p:nvPicPr>
          <p:cNvPr id="10" name="Picture 9" descr="Macintosh HD:Users:kirstenedwards:Dropbox (CarbonTIME):2 CTIME2 General:2.2 Curriculum Development:2.2.2 Media and Images:1 From Craig:B&amp;W line drawings:mealworm line digestive.png"/>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696682"/>
            <a:ext cx="1157671" cy="703259"/>
          </a:xfrm>
          <a:prstGeom prst="rect">
            <a:avLst/>
          </a:prstGeom>
          <a:noFill/>
          <a:ln>
            <a:noFill/>
          </a:ln>
        </p:spPr>
      </p:pic>
    </p:spTree>
    <p:extLst>
      <p:ext uri="{BB962C8B-B14F-4D97-AF65-F5344CB8AC3E}">
        <p14:creationId xmlns:p14="http://schemas.microsoft.com/office/powerpoint/2010/main" val="358716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528"/>
            <a:ext cx="8229600" cy="509207"/>
          </a:xfrm>
        </p:spPr>
        <p:txBody>
          <a:bodyPr>
            <a:normAutofit fontScale="90000"/>
          </a:bodyPr>
          <a:lstStyle/>
          <a:p>
            <a:r>
              <a:rPr lang="en-US" dirty="0" smtClean="0">
                <a:latin typeface="Arial" panose="020B0604020202020204" pitchFamily="34" charset="0"/>
                <a:cs typeface="Arial" panose="020B0604020202020204" pitchFamily="34" charset="0"/>
              </a:rPr>
              <a:t>Animals are made of cells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3A1C050-F6FE-0E43-A9D0-F8EEADE3D1E4}" type="slidenum">
              <a:rPr lang="en-US" smtClean="0">
                <a:latin typeface="Arial" panose="020B0604020202020204" pitchFamily="34" charset="0"/>
                <a:cs typeface="Arial" panose="020B0604020202020204" pitchFamily="34" charset="0"/>
              </a:rPr>
              <a:pPr/>
              <a:t>4</a:t>
            </a:fld>
            <a:endParaRPr lang="en-US">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nvPr>
        </p:nvGraphicFramePr>
        <p:xfrm>
          <a:off x="645398" y="966407"/>
          <a:ext cx="3177572" cy="5512825"/>
        </p:xfrm>
        <a:graphic>
          <a:graphicData uri="http://schemas.openxmlformats.org/drawingml/2006/table">
            <a:tbl>
              <a:tblPr firstRow="1" bandRow="1">
                <a:tableStyleId>{5C22544A-7EE6-4342-B048-85BDC9FD1C3A}</a:tableStyleId>
              </a:tblPr>
              <a:tblGrid>
                <a:gridCol w="1183402"/>
                <a:gridCol w="797668"/>
                <a:gridCol w="1196502"/>
              </a:tblGrid>
              <a:tr h="729438">
                <a:tc>
                  <a:txBody>
                    <a:bodyPr/>
                    <a:lstStyle/>
                    <a:p>
                      <a:pPr algn="ctr"/>
                      <a:r>
                        <a:rPr lang="en-US" spc="-100" baseline="0" dirty="0" smtClean="0">
                          <a:solidFill>
                            <a:srgbClr val="002060"/>
                          </a:solidFill>
                        </a:rPr>
                        <a:t>Benchmark Scale</a:t>
                      </a:r>
                      <a:endParaRPr lang="en-US" spc="-100" baseline="0" dirty="0">
                        <a:solidFill>
                          <a:srgbClr val="002060"/>
                        </a:solidFill>
                      </a:endParaRPr>
                    </a:p>
                  </a:txBody>
                  <a:tcPr anchor="ctr">
                    <a:solidFill>
                      <a:schemeClr val="bg1">
                        <a:lumMod val="75000"/>
                      </a:schemeClr>
                    </a:solidFill>
                  </a:tcPr>
                </a:tc>
                <a:tc>
                  <a:txBody>
                    <a:bodyPr/>
                    <a:lstStyle/>
                    <a:p>
                      <a:pPr algn="ctr"/>
                      <a:r>
                        <a:rPr lang="en-US" spc="-100" baseline="0" dirty="0" smtClean="0">
                          <a:solidFill>
                            <a:srgbClr val="002060"/>
                          </a:solidFill>
                        </a:rPr>
                        <a:t>Power of Ten</a:t>
                      </a:r>
                      <a:endParaRPr lang="en-US" spc="-100" baseline="0" dirty="0">
                        <a:solidFill>
                          <a:srgbClr val="002060"/>
                        </a:solidFill>
                      </a:endParaRPr>
                    </a:p>
                  </a:txBody>
                  <a:tcPr anchor="ctr">
                    <a:solidFill>
                      <a:schemeClr val="bg1">
                        <a:lumMod val="75000"/>
                      </a:schemeClr>
                    </a:solidFill>
                  </a:tcPr>
                </a:tc>
                <a:tc>
                  <a:txBody>
                    <a:bodyPr/>
                    <a:lstStyle/>
                    <a:p>
                      <a:pPr algn="ctr"/>
                      <a:r>
                        <a:rPr lang="en-US" spc="-100" baseline="0" dirty="0" smtClean="0">
                          <a:solidFill>
                            <a:srgbClr val="002060"/>
                          </a:solidFill>
                        </a:rPr>
                        <a:t>Decimal Style</a:t>
                      </a:r>
                      <a:endParaRPr lang="en-US" spc="-100" baseline="0" dirty="0">
                        <a:solidFill>
                          <a:srgbClr val="002060"/>
                        </a:solidFill>
                      </a:endParaRPr>
                    </a:p>
                  </a:txBody>
                  <a:tcPr anchor="ctr">
                    <a:solidFill>
                      <a:schemeClr val="bg1">
                        <a:lumMod val="75000"/>
                      </a:schemeClr>
                    </a:solidFill>
                  </a:tcPr>
                </a:tc>
              </a:tr>
              <a:tr h="1036913">
                <a:tc>
                  <a:txBody>
                    <a:bodyPr/>
                    <a:lstStyle/>
                    <a:p>
                      <a:pPr algn="ctr"/>
                      <a:r>
                        <a:rPr lang="en-US" sz="1600" spc="-100" baseline="0" dirty="0" smtClean="0"/>
                        <a:t>Large scale</a:t>
                      </a:r>
                      <a:endParaRPr lang="en-US" sz="1600" spc="-100" baseline="0" dirty="0"/>
                    </a:p>
                  </a:txBody>
                  <a:tcPr anchor="ctr">
                    <a:solidFill>
                      <a:srgbClr val="FFFF00"/>
                    </a:solidFill>
                  </a:tcPr>
                </a:tc>
                <a:tc>
                  <a:txBody>
                    <a:bodyPr/>
                    <a:lstStyle/>
                    <a:p>
                      <a:pPr algn="ctr"/>
                      <a:r>
                        <a:rPr lang="en-US" sz="1600" spc="-100" baseline="0" dirty="0" smtClean="0"/>
                        <a:t>Larger</a:t>
                      </a:r>
                      <a:br>
                        <a:rPr lang="en-US" sz="1600" spc="-100" baseline="0" dirty="0" smtClean="0"/>
                      </a:br>
                      <a:r>
                        <a:rPr lang="en-US" sz="1600" spc="-100" baseline="0" dirty="0" smtClean="0"/>
                        <a:t>10</a:t>
                      </a:r>
                      <a:r>
                        <a:rPr lang="en-US" sz="1600" spc="-100" baseline="30000" dirty="0" smtClean="0"/>
                        <a:t>5</a:t>
                      </a:r>
                      <a:r>
                        <a:rPr lang="en-US" sz="1600" spc="-100" baseline="0" dirty="0" smtClean="0"/>
                        <a:t/>
                      </a:r>
                      <a:br>
                        <a:rPr lang="en-US" sz="1600" spc="-100" baseline="0" dirty="0" smtClean="0"/>
                      </a:br>
                      <a:r>
                        <a:rPr lang="en-US" sz="1600" spc="-100" baseline="0" dirty="0" smtClean="0"/>
                        <a:t>10</a:t>
                      </a:r>
                      <a:r>
                        <a:rPr lang="en-US" sz="1600" spc="-100" baseline="30000" dirty="0" smtClean="0"/>
                        <a:t>4</a:t>
                      </a:r>
                      <a:r>
                        <a:rPr lang="en-US" sz="1600" spc="-100" baseline="0" dirty="0" smtClean="0"/>
                        <a:t/>
                      </a:r>
                      <a:br>
                        <a:rPr lang="en-US" sz="1600" spc="-100" baseline="0" dirty="0" smtClean="0"/>
                      </a:br>
                      <a:r>
                        <a:rPr lang="en-US" sz="1600" spc="-100" baseline="0" dirty="0" smtClean="0"/>
                        <a:t>10</a:t>
                      </a:r>
                      <a:r>
                        <a:rPr lang="en-US" sz="1600" strike="noStrike" spc="-100" baseline="30000" dirty="0" smtClean="0"/>
                        <a:t>3</a:t>
                      </a:r>
                      <a:endParaRPr lang="en-US" sz="1600" strike="noStrike" spc="-100" baseline="30000" dirty="0"/>
                    </a:p>
                  </a:txBody>
                  <a:tcPr>
                    <a:solidFill>
                      <a:srgbClr val="FFFF00"/>
                    </a:solidFill>
                  </a:tcPr>
                </a:tc>
                <a:tc>
                  <a:txBody>
                    <a:bodyPr/>
                    <a:lstStyle/>
                    <a:p>
                      <a:r>
                        <a:rPr lang="en-US" sz="1600" spc="-100" baseline="0" dirty="0" smtClean="0"/>
                        <a:t>Larger</a:t>
                      </a:r>
                      <a:br>
                        <a:rPr lang="en-US" sz="1600" spc="-100" baseline="0" dirty="0" smtClean="0"/>
                      </a:br>
                      <a:r>
                        <a:rPr lang="en-US" sz="1600" spc="-100" baseline="0" dirty="0" smtClean="0"/>
                        <a:t>100,000</a:t>
                      </a:r>
                      <a:br>
                        <a:rPr lang="en-US" sz="1600" spc="-100" baseline="0" dirty="0" smtClean="0"/>
                      </a:br>
                      <a:r>
                        <a:rPr lang="en-US" sz="1600" spc="-100" baseline="0" dirty="0" smtClean="0"/>
                        <a:t>10,000</a:t>
                      </a:r>
                      <a:br>
                        <a:rPr lang="en-US" sz="1600" spc="-100" baseline="0" dirty="0" smtClean="0"/>
                      </a:br>
                      <a:r>
                        <a:rPr lang="en-US" sz="1600" spc="-100" baseline="0" dirty="0" smtClean="0"/>
                        <a:t>1,000</a:t>
                      </a:r>
                      <a:endParaRPr lang="en-US" sz="1600" spc="-100" baseline="0" dirty="0"/>
                    </a:p>
                  </a:txBody>
                  <a:tcPr>
                    <a:solidFill>
                      <a:srgbClr val="FFFF00"/>
                    </a:solidFill>
                  </a:tcPr>
                </a:tc>
              </a:tr>
              <a:tr h="1095307">
                <a:tc>
                  <a:txBody>
                    <a:bodyPr/>
                    <a:lstStyle/>
                    <a:p>
                      <a:pPr algn="ctr"/>
                      <a:r>
                        <a:rPr lang="en-US" sz="1600" spc="-100" baseline="0" dirty="0" smtClean="0"/>
                        <a:t>Macroscopic</a:t>
                      </a:r>
                      <a:endParaRPr lang="en-US" sz="1600" spc="-100" baseline="0" dirty="0"/>
                    </a:p>
                  </a:txBody>
                  <a:tcPr anchor="ctr">
                    <a:solidFill>
                      <a:srgbClr val="92D050"/>
                    </a:solidFill>
                  </a:tcPr>
                </a:tc>
                <a:tc>
                  <a:txBody>
                    <a:bodyPr/>
                    <a:lstStyle/>
                    <a:p>
                      <a:pPr algn="ctr"/>
                      <a:r>
                        <a:rPr lang="en-US" sz="1600" spc="-100" baseline="0" dirty="0" smtClean="0"/>
                        <a:t>10</a:t>
                      </a:r>
                      <a:r>
                        <a:rPr lang="en-US" sz="1600" spc="-100" baseline="30000" dirty="0" smtClean="0"/>
                        <a:t>2</a:t>
                      </a:r>
                      <a:br>
                        <a:rPr lang="en-US" sz="1600" spc="-100" baseline="30000" dirty="0" smtClean="0"/>
                      </a:br>
                      <a:r>
                        <a:rPr lang="en-US" sz="1600" spc="-100" baseline="0" dirty="0" smtClean="0"/>
                        <a:t>10</a:t>
                      </a:r>
                      <a:r>
                        <a:rPr lang="en-US" sz="1600" spc="-100" baseline="30000" dirty="0" smtClean="0"/>
                        <a:t>1</a:t>
                      </a:r>
                      <a:br>
                        <a:rPr lang="en-US" sz="1600" spc="-100" baseline="30000" dirty="0" smtClean="0"/>
                      </a:br>
                      <a:r>
                        <a:rPr lang="en-US" sz="1600" spc="-100" baseline="0" dirty="0" smtClean="0"/>
                        <a:t>10</a:t>
                      </a:r>
                      <a:r>
                        <a:rPr lang="en-US" sz="1600" spc="-100" baseline="30000" dirty="0" smtClean="0"/>
                        <a:t>0</a:t>
                      </a:r>
                      <a:br>
                        <a:rPr lang="en-US" sz="1600" spc="-100" baseline="30000" dirty="0" smtClean="0"/>
                      </a:br>
                      <a:r>
                        <a:rPr lang="en-US" sz="1600" spc="-100" baseline="0" dirty="0" smtClean="0"/>
                        <a:t>10</a:t>
                      </a:r>
                      <a:r>
                        <a:rPr lang="en-US" sz="1600" spc="-100" baseline="30000" dirty="0" smtClean="0"/>
                        <a:t>-1</a:t>
                      </a:r>
                      <a:br>
                        <a:rPr lang="en-US" sz="1600" spc="-100" baseline="30000" dirty="0" smtClean="0"/>
                      </a:br>
                      <a:r>
                        <a:rPr lang="en-US" sz="1600" spc="-100" baseline="0" dirty="0" smtClean="0"/>
                        <a:t>10</a:t>
                      </a:r>
                      <a:r>
                        <a:rPr lang="en-US" sz="1600" spc="-100" baseline="30000" dirty="0" smtClean="0"/>
                        <a:t>-2</a:t>
                      </a:r>
                      <a:br>
                        <a:rPr lang="en-US" sz="1600" spc="-100" baseline="30000" dirty="0" smtClean="0"/>
                      </a:br>
                      <a:r>
                        <a:rPr lang="en-US" sz="1600" spc="-100" baseline="0" dirty="0" smtClean="0"/>
                        <a:t>10</a:t>
                      </a:r>
                      <a:r>
                        <a:rPr lang="en-US" sz="1600" spc="-100" baseline="30000" dirty="0" smtClean="0"/>
                        <a:t>-3</a:t>
                      </a:r>
                      <a:endParaRPr lang="en-US" sz="1600" spc="-100" baseline="30000" dirty="0"/>
                    </a:p>
                  </a:txBody>
                  <a:tcPr>
                    <a:solidFill>
                      <a:srgbClr val="92D050"/>
                    </a:solidFill>
                  </a:tcPr>
                </a:tc>
                <a:tc>
                  <a:txBody>
                    <a:bodyPr/>
                    <a:lstStyle/>
                    <a:p>
                      <a:r>
                        <a:rPr lang="en-US" sz="1600" spc="-100" baseline="0" dirty="0" smtClean="0"/>
                        <a:t>100</a:t>
                      </a:r>
                      <a:br>
                        <a:rPr lang="en-US" sz="1600" spc="-100" baseline="0" dirty="0" smtClean="0"/>
                      </a:br>
                      <a:r>
                        <a:rPr lang="en-US" sz="1600" spc="-100" baseline="0" dirty="0" smtClean="0"/>
                        <a:t>10</a:t>
                      </a:r>
                      <a:br>
                        <a:rPr lang="en-US" sz="1600" spc="-100" baseline="0" dirty="0" smtClean="0"/>
                      </a:br>
                      <a:r>
                        <a:rPr lang="en-US" sz="1600" spc="-100" baseline="0" dirty="0" smtClean="0"/>
                        <a:t>1 meter</a:t>
                      </a:r>
                      <a:br>
                        <a:rPr lang="en-US" sz="1600" spc="-100" baseline="0" dirty="0" smtClean="0"/>
                      </a:br>
                      <a:r>
                        <a:rPr lang="en-US" sz="1600" spc="-100" baseline="0" dirty="0" smtClean="0"/>
                        <a:t>0.1</a:t>
                      </a:r>
                      <a:br>
                        <a:rPr lang="en-US" sz="1600" spc="-100" baseline="0" dirty="0" smtClean="0"/>
                      </a:br>
                      <a:r>
                        <a:rPr lang="en-US" sz="1600" spc="-100" baseline="0" dirty="0" smtClean="0"/>
                        <a:t>0.01</a:t>
                      </a:r>
                      <a:br>
                        <a:rPr lang="en-US" sz="1600" spc="-100" baseline="0" dirty="0" smtClean="0"/>
                      </a:br>
                      <a:r>
                        <a:rPr lang="en-US" sz="1600" spc="-100" baseline="0" dirty="0" smtClean="0"/>
                        <a:t>0.001</a:t>
                      </a:r>
                      <a:endParaRPr lang="en-US" sz="1600" spc="-100" baseline="0" dirty="0"/>
                    </a:p>
                  </a:txBody>
                  <a:tcPr>
                    <a:solidFill>
                      <a:srgbClr val="92D050"/>
                    </a:solidFill>
                  </a:tcPr>
                </a:tc>
              </a:tr>
              <a:tr h="1095307">
                <a:tc>
                  <a:txBody>
                    <a:bodyPr/>
                    <a:lstStyle/>
                    <a:p>
                      <a:pPr algn="ctr"/>
                      <a:r>
                        <a:rPr lang="en-US" sz="1600" spc="-100" baseline="0" dirty="0" smtClean="0"/>
                        <a:t>Microscopic</a:t>
                      </a:r>
                      <a:endParaRPr lang="en-US" sz="1600" spc="-100" baseline="0" dirty="0"/>
                    </a:p>
                  </a:txBody>
                  <a:tcPr anchor="ctr">
                    <a:solidFill>
                      <a:srgbClr val="00B050"/>
                    </a:solidFill>
                  </a:tcPr>
                </a:tc>
                <a:tc>
                  <a:txBody>
                    <a:bodyPr/>
                    <a:lstStyle/>
                    <a:p>
                      <a:pPr algn="ctr"/>
                      <a:r>
                        <a:rPr lang="en-US" sz="1600" spc="-100" baseline="0" dirty="0" smtClean="0"/>
                        <a:t>10</a:t>
                      </a:r>
                      <a:r>
                        <a:rPr lang="en-US" sz="1600" spc="-100" baseline="30000" dirty="0" smtClean="0"/>
                        <a:t>-4</a:t>
                      </a:r>
                      <a:r>
                        <a:rPr lang="en-US" sz="1600" spc="-100" baseline="0" dirty="0" smtClean="0"/>
                        <a:t/>
                      </a:r>
                      <a:br>
                        <a:rPr lang="en-US" sz="1600" spc="-100" baseline="0" dirty="0" smtClean="0"/>
                      </a:br>
                      <a:r>
                        <a:rPr lang="en-US" sz="1600" spc="-100" baseline="0" dirty="0" smtClean="0"/>
                        <a:t>10</a:t>
                      </a:r>
                      <a:r>
                        <a:rPr lang="en-US" sz="1600" spc="-100" baseline="30000" dirty="0" smtClean="0"/>
                        <a:t>-5</a:t>
                      </a:r>
                      <a:r>
                        <a:rPr lang="en-US" sz="1600" spc="-100" baseline="0" dirty="0" smtClean="0"/>
                        <a:t/>
                      </a:r>
                      <a:br>
                        <a:rPr lang="en-US" sz="1600" spc="-100" baseline="0" dirty="0" smtClean="0"/>
                      </a:br>
                      <a:r>
                        <a:rPr lang="en-US" sz="1600" spc="-100" baseline="0" dirty="0" smtClean="0"/>
                        <a:t>10</a:t>
                      </a:r>
                      <a:r>
                        <a:rPr lang="en-US" sz="1600" spc="-100" baseline="30000" dirty="0" smtClean="0"/>
                        <a:t>-6</a:t>
                      </a:r>
                      <a:r>
                        <a:rPr lang="en-US" sz="1600" spc="-100" baseline="0" dirty="0" smtClean="0"/>
                        <a:t/>
                      </a:r>
                      <a:br>
                        <a:rPr lang="en-US" sz="1600" spc="-100" baseline="0" dirty="0" smtClean="0"/>
                      </a:br>
                      <a:r>
                        <a:rPr lang="en-US" sz="1600" spc="-100" baseline="0" dirty="0" smtClean="0"/>
                        <a:t>10</a:t>
                      </a:r>
                      <a:r>
                        <a:rPr lang="en-US" sz="1600" spc="-100" baseline="30000" dirty="0" smtClean="0"/>
                        <a:t>-7</a:t>
                      </a:r>
                      <a:endParaRPr lang="en-US" sz="1600" spc="-100" baseline="30000" dirty="0"/>
                    </a:p>
                  </a:txBody>
                  <a:tcPr>
                    <a:solidFill>
                      <a:srgbClr val="00B050"/>
                    </a:solidFill>
                  </a:tcPr>
                </a:tc>
                <a:tc>
                  <a:txBody>
                    <a:bodyPr/>
                    <a:lstStyle/>
                    <a:p>
                      <a:r>
                        <a:rPr lang="en-US" sz="1600" spc="-100" baseline="0" dirty="0" smtClean="0"/>
                        <a:t>0.0 001</a:t>
                      </a:r>
                      <a:br>
                        <a:rPr lang="en-US" sz="1600" spc="-100" baseline="0" dirty="0" smtClean="0"/>
                      </a:br>
                      <a:r>
                        <a:rPr lang="en-US" sz="1600" spc="-100" baseline="0" dirty="0" smtClean="0"/>
                        <a:t>0.00 001</a:t>
                      </a:r>
                      <a:br>
                        <a:rPr lang="en-US" sz="1600" spc="-100" baseline="0" dirty="0" smtClean="0"/>
                      </a:br>
                      <a:r>
                        <a:rPr lang="en-US" sz="1600" spc="-100" baseline="0" dirty="0" smtClean="0"/>
                        <a:t>0.000 001</a:t>
                      </a:r>
                      <a:br>
                        <a:rPr lang="en-US" sz="1600" spc="-100" baseline="0" dirty="0" smtClean="0"/>
                      </a:br>
                      <a:r>
                        <a:rPr lang="en-US" sz="1600" spc="-100" baseline="0" dirty="0" smtClean="0"/>
                        <a:t>0.0 000 001</a:t>
                      </a:r>
                      <a:endParaRPr lang="en-US" sz="1600" spc="-100" baseline="0" dirty="0"/>
                    </a:p>
                  </a:txBody>
                  <a:tcPr>
                    <a:solidFill>
                      <a:srgbClr val="00B050"/>
                    </a:solidFill>
                  </a:tcPr>
                </a:tc>
              </a:tr>
              <a:tr h="797723">
                <a:tc>
                  <a:txBody>
                    <a:bodyPr/>
                    <a:lstStyle/>
                    <a:p>
                      <a:pPr algn="ctr"/>
                      <a:r>
                        <a:rPr lang="en-US" sz="1600" spc="-100" baseline="0" dirty="0" smtClean="0"/>
                        <a:t>Atomic-molecular</a:t>
                      </a:r>
                      <a:endParaRPr lang="en-US" sz="1600" spc="-100" baseline="0" dirty="0"/>
                    </a:p>
                  </a:txBody>
                  <a:tcPr anchor="ctr">
                    <a:solidFill>
                      <a:srgbClr val="00B0F0"/>
                    </a:solidFill>
                  </a:tcPr>
                </a:tc>
                <a:tc>
                  <a:txBody>
                    <a:bodyPr/>
                    <a:lstStyle/>
                    <a:p>
                      <a:pPr algn="ctr"/>
                      <a:r>
                        <a:rPr lang="en-US" sz="1600" spc="-100" baseline="0" dirty="0" smtClean="0"/>
                        <a:t>10</a:t>
                      </a:r>
                      <a:r>
                        <a:rPr lang="en-US" sz="1600" spc="-100" baseline="30000" dirty="0" smtClean="0"/>
                        <a:t>-8</a:t>
                      </a:r>
                      <a:br>
                        <a:rPr lang="en-US" sz="1600" spc="-100" baseline="30000" dirty="0" smtClean="0"/>
                      </a:br>
                      <a:r>
                        <a:rPr lang="en-US" sz="1600" spc="-100" baseline="0" dirty="0" smtClean="0"/>
                        <a:t>10</a:t>
                      </a:r>
                      <a:r>
                        <a:rPr lang="en-US" sz="1600" spc="-100" baseline="30000" dirty="0" smtClean="0"/>
                        <a:t>-9</a:t>
                      </a:r>
                      <a:br>
                        <a:rPr lang="en-US" sz="1600" spc="-100" baseline="30000" dirty="0" smtClean="0"/>
                      </a:br>
                      <a:r>
                        <a:rPr lang="en-US" sz="1600" spc="-100" baseline="0" dirty="0" smtClean="0"/>
                        <a:t>Smaller</a:t>
                      </a:r>
                      <a:endParaRPr lang="en-US" sz="1600" spc="-100" baseline="0" dirty="0"/>
                    </a:p>
                  </a:txBody>
                  <a:tcPr>
                    <a:solidFill>
                      <a:srgbClr val="00B0F0"/>
                    </a:solidFill>
                  </a:tcPr>
                </a:tc>
                <a:tc>
                  <a:txBody>
                    <a:bodyPr/>
                    <a:lstStyle/>
                    <a:p>
                      <a:r>
                        <a:rPr lang="en-US" sz="1600" spc="-100" baseline="0" dirty="0" smtClean="0"/>
                        <a:t>0.00 000 001</a:t>
                      </a:r>
                      <a:br>
                        <a:rPr lang="en-US" sz="1600" spc="-100" baseline="0" dirty="0" smtClean="0"/>
                      </a:br>
                      <a:r>
                        <a:rPr lang="en-US" sz="1600" spc="-100" baseline="0" dirty="0" smtClean="0"/>
                        <a:t>0.000 000 001</a:t>
                      </a:r>
                      <a:br>
                        <a:rPr lang="en-US" sz="1600" spc="-100" baseline="0" dirty="0" smtClean="0"/>
                      </a:br>
                      <a:r>
                        <a:rPr lang="en-US" sz="1600" spc="-100" baseline="0" dirty="0" smtClean="0"/>
                        <a:t>Smaller</a:t>
                      </a:r>
                      <a:endParaRPr lang="en-US" sz="1600" spc="-100" baseline="0" dirty="0"/>
                    </a:p>
                  </a:txBody>
                  <a:tcPr>
                    <a:solidFill>
                      <a:srgbClr val="00B0F0"/>
                    </a:solidFill>
                  </a:tcPr>
                </a:tc>
              </a:tr>
            </a:tbl>
          </a:graphicData>
        </a:graphic>
      </p:graphicFrame>
      <p:sp>
        <p:nvSpPr>
          <p:cNvPr id="8" name="AutoShape 15"/>
          <p:cNvSpPr>
            <a:spLocks noChangeArrowheads="1"/>
          </p:cNvSpPr>
          <p:nvPr/>
        </p:nvSpPr>
        <p:spPr bwMode="auto">
          <a:xfrm flipH="1">
            <a:off x="1713520" y="3315601"/>
            <a:ext cx="247653" cy="226796"/>
          </a:xfrm>
          <a:prstGeom prst="leftArrow">
            <a:avLst>
              <a:gd name="adj1" fmla="val 50000"/>
              <a:gd name="adj2" fmla="val 37500"/>
            </a:avLst>
          </a:prstGeom>
          <a:solidFill>
            <a:srgbClr val="C00000"/>
          </a:solidFill>
          <a:ln>
            <a:noFill/>
          </a:ln>
          <a:extLst/>
        </p:spPr>
        <p:txBody>
          <a:bodyPr wrap="none" anchor="ctr"/>
          <a:lstStyle/>
          <a:p>
            <a:endParaRPr lang="en-US">
              <a:latin typeface="Arial" panose="020B0604020202020204" pitchFamily="34" charset="0"/>
              <a:cs typeface="Arial" panose="020B0604020202020204" pitchFamily="34" charset="0"/>
            </a:endParaRPr>
          </a:p>
        </p:txBody>
      </p:sp>
      <p:sp>
        <p:nvSpPr>
          <p:cNvPr id="10" name="Rectangle 9"/>
          <p:cNvSpPr/>
          <p:nvPr/>
        </p:nvSpPr>
        <p:spPr>
          <a:xfrm>
            <a:off x="4227139" y="5791797"/>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0"/>
          <p:cNvSpPr txBox="1">
            <a:spLocks noChangeArrowheads="1"/>
          </p:cNvSpPr>
          <p:nvPr/>
        </p:nvSpPr>
        <p:spPr bwMode="auto">
          <a:xfrm>
            <a:off x="4227137"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a:t>
            </a:r>
            <a:r>
              <a:rPr lang="en-US" altLang="zh-CN" sz="2000" b="1" spc="-100" dirty="0" smtClean="0">
                <a:latin typeface="Arial" panose="020B0604020202020204" pitchFamily="34" charset="0"/>
                <a:cs typeface="Arial" panose="020B0604020202020204" pitchFamily="34" charset="0"/>
              </a:rPr>
              <a:t>10</a:t>
            </a:r>
            <a:r>
              <a:rPr lang="en-US" altLang="zh-CN" sz="2000" b="1" spc="-100" baseline="30000" dirty="0" smtClean="0">
                <a:latin typeface="Arial" panose="020B0604020202020204" pitchFamily="34" charset="0"/>
                <a:cs typeface="Arial" panose="020B0604020202020204" pitchFamily="34" charset="0"/>
              </a:rPr>
              <a:t>0</a:t>
            </a:r>
            <a:r>
              <a:rPr lang="en-US" altLang="zh-CN" sz="2000" b="1" spc="-100" dirty="0" smtClean="0">
                <a:latin typeface="Arial" panose="020B0604020202020204" pitchFamily="34" charset="0"/>
                <a:cs typeface="Arial" panose="020B0604020202020204" pitchFamily="34" charset="0"/>
              </a:rPr>
              <a:t> </a:t>
            </a:r>
            <a:r>
              <a:rPr lang="en-US" altLang="zh-CN" sz="2000" b="1" spc="-100" dirty="0">
                <a:latin typeface="Arial" panose="020B0604020202020204" pitchFamily="34" charset="0"/>
                <a:cs typeface="Arial" panose="020B0604020202020204" pitchFamily="34" charset="0"/>
              </a:rPr>
              <a:t>meters = </a:t>
            </a:r>
            <a:r>
              <a:rPr lang="en-US" altLang="zh-CN" sz="2000" b="1" spc="-100" dirty="0" smtClean="0">
                <a:latin typeface="Arial" panose="020B0604020202020204" pitchFamily="34" charset="0"/>
                <a:cs typeface="Arial" panose="020B0604020202020204" pitchFamily="34" charset="0"/>
              </a:rPr>
              <a:t>1 </a:t>
            </a:r>
            <a:r>
              <a:rPr lang="en-US" altLang="zh-CN" sz="2000" b="1" spc="-100" dirty="0">
                <a:latin typeface="Arial" panose="020B0604020202020204" pitchFamily="34" charset="0"/>
                <a:cs typeface="Arial" panose="020B0604020202020204" pitchFamily="34" charset="0"/>
              </a:rPr>
              <a:t>meters </a:t>
            </a:r>
          </a:p>
        </p:txBody>
      </p:sp>
      <p:sp>
        <p:nvSpPr>
          <p:cNvPr id="14" name="-1"/>
          <p:cNvSpPr txBox="1">
            <a:spLocks noChangeArrowheads="1"/>
          </p:cNvSpPr>
          <p:nvPr/>
        </p:nvSpPr>
        <p:spPr bwMode="auto">
          <a:xfrm>
            <a:off x="4228120"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a:t>
            </a:r>
            <a:r>
              <a:rPr lang="en-US" altLang="zh-CN" sz="2000" b="1" spc="-100" dirty="0" smtClean="0">
                <a:latin typeface="Arial" panose="020B0604020202020204" pitchFamily="34" charset="0"/>
                <a:cs typeface="Arial" panose="020B0604020202020204" pitchFamily="34" charset="0"/>
              </a:rPr>
              <a:t>10</a:t>
            </a:r>
            <a:r>
              <a:rPr lang="en-US" altLang="zh-CN" sz="2000" b="1" spc="-100" baseline="30000" dirty="0" smtClean="0">
                <a:latin typeface="Arial" panose="020B0604020202020204" pitchFamily="34" charset="0"/>
                <a:cs typeface="Arial" panose="020B0604020202020204" pitchFamily="34" charset="0"/>
              </a:rPr>
              <a:t>-1</a:t>
            </a:r>
            <a:r>
              <a:rPr lang="en-US" altLang="zh-CN" sz="2000" b="1" spc="-100" dirty="0" smtClean="0">
                <a:latin typeface="Arial" panose="020B0604020202020204" pitchFamily="34" charset="0"/>
                <a:cs typeface="Arial" panose="020B0604020202020204" pitchFamily="34" charset="0"/>
              </a:rPr>
              <a:t> </a:t>
            </a:r>
            <a:r>
              <a:rPr lang="en-US" altLang="zh-CN" sz="2000" b="1" spc="-100" dirty="0">
                <a:latin typeface="Arial" panose="020B0604020202020204" pitchFamily="34" charset="0"/>
                <a:cs typeface="Arial" panose="020B0604020202020204" pitchFamily="34" charset="0"/>
              </a:rPr>
              <a:t>meters = </a:t>
            </a:r>
            <a:r>
              <a:rPr lang="en-US" altLang="zh-CN" sz="2000" b="1" spc="-100" dirty="0" smtClean="0">
                <a:latin typeface="Arial" panose="020B0604020202020204" pitchFamily="34" charset="0"/>
                <a:cs typeface="Arial" panose="020B0604020202020204" pitchFamily="34" charset="0"/>
              </a:rPr>
              <a:t>0.1 </a:t>
            </a:r>
            <a:r>
              <a:rPr lang="en-US" altLang="zh-CN" sz="2000" b="1" spc="-100" dirty="0">
                <a:latin typeface="Arial" panose="020B0604020202020204" pitchFamily="34" charset="0"/>
                <a:cs typeface="Arial" panose="020B0604020202020204" pitchFamily="34" charset="0"/>
              </a:rPr>
              <a:t>meters </a:t>
            </a:r>
          </a:p>
        </p:txBody>
      </p:sp>
      <p:sp>
        <p:nvSpPr>
          <p:cNvPr id="15" name="-2"/>
          <p:cNvSpPr txBox="1">
            <a:spLocks noChangeArrowheads="1"/>
          </p:cNvSpPr>
          <p:nvPr/>
        </p:nvSpPr>
        <p:spPr bwMode="auto">
          <a:xfrm>
            <a:off x="4227135"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a:t>
            </a:r>
            <a:r>
              <a:rPr lang="en-US" altLang="zh-CN" sz="2000" b="1" spc="-100" dirty="0" smtClean="0">
                <a:latin typeface="Arial" panose="020B0604020202020204" pitchFamily="34" charset="0"/>
                <a:cs typeface="Arial" panose="020B0604020202020204" pitchFamily="34" charset="0"/>
              </a:rPr>
              <a:t>10</a:t>
            </a:r>
            <a:r>
              <a:rPr lang="en-US" altLang="zh-CN" sz="2000" b="1" spc="-100" baseline="30000" dirty="0" smtClean="0">
                <a:latin typeface="Arial" panose="020B0604020202020204" pitchFamily="34" charset="0"/>
                <a:cs typeface="Arial" panose="020B0604020202020204" pitchFamily="34" charset="0"/>
              </a:rPr>
              <a:t>-2</a:t>
            </a:r>
            <a:r>
              <a:rPr lang="en-US" altLang="zh-CN" sz="2000" b="1" spc="-100" dirty="0" smtClean="0">
                <a:latin typeface="Arial" panose="020B0604020202020204" pitchFamily="34" charset="0"/>
                <a:cs typeface="Arial" panose="020B0604020202020204" pitchFamily="34" charset="0"/>
              </a:rPr>
              <a:t> </a:t>
            </a:r>
            <a:r>
              <a:rPr lang="en-US" altLang="zh-CN" sz="2000" b="1" spc="-100" dirty="0">
                <a:latin typeface="Arial" panose="020B0604020202020204" pitchFamily="34" charset="0"/>
                <a:cs typeface="Arial" panose="020B0604020202020204" pitchFamily="34" charset="0"/>
              </a:rPr>
              <a:t>meters = </a:t>
            </a:r>
            <a:r>
              <a:rPr lang="en-US" altLang="zh-CN" sz="2000" b="1" spc="-100" dirty="0" smtClean="0">
                <a:latin typeface="Arial" panose="020B0604020202020204" pitchFamily="34" charset="0"/>
                <a:cs typeface="Arial" panose="020B0604020202020204" pitchFamily="34" charset="0"/>
              </a:rPr>
              <a:t>0.01 </a:t>
            </a:r>
            <a:r>
              <a:rPr lang="en-US" altLang="zh-CN" sz="2000" b="1" spc="-100" dirty="0">
                <a:latin typeface="Arial" panose="020B0604020202020204" pitchFamily="34" charset="0"/>
                <a:cs typeface="Arial" panose="020B0604020202020204" pitchFamily="34" charset="0"/>
              </a:rPr>
              <a:t>meters </a:t>
            </a:r>
          </a:p>
        </p:txBody>
      </p:sp>
      <p:sp>
        <p:nvSpPr>
          <p:cNvPr id="16" name="-3"/>
          <p:cNvSpPr txBox="1">
            <a:spLocks noChangeArrowheads="1"/>
          </p:cNvSpPr>
          <p:nvPr/>
        </p:nvSpPr>
        <p:spPr bwMode="auto">
          <a:xfrm>
            <a:off x="4227134"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a:t>
            </a:r>
            <a:r>
              <a:rPr lang="en-US" altLang="zh-CN" sz="2000" b="1" spc="-100" dirty="0" smtClean="0">
                <a:latin typeface="Arial" panose="020B0604020202020204" pitchFamily="34" charset="0"/>
                <a:cs typeface="Arial" panose="020B0604020202020204" pitchFamily="34" charset="0"/>
              </a:rPr>
              <a:t>10</a:t>
            </a:r>
            <a:r>
              <a:rPr lang="en-US" altLang="zh-CN" sz="2000" b="1" spc="-100" baseline="30000" dirty="0" smtClean="0">
                <a:latin typeface="Arial" panose="020B0604020202020204" pitchFamily="34" charset="0"/>
                <a:cs typeface="Arial" panose="020B0604020202020204" pitchFamily="34" charset="0"/>
              </a:rPr>
              <a:t>-3</a:t>
            </a:r>
            <a:r>
              <a:rPr lang="en-US" altLang="zh-CN" sz="2000" b="1" spc="-100" dirty="0" smtClean="0">
                <a:latin typeface="Arial" panose="020B0604020202020204" pitchFamily="34" charset="0"/>
                <a:cs typeface="Arial" panose="020B0604020202020204" pitchFamily="34" charset="0"/>
              </a:rPr>
              <a:t> </a:t>
            </a:r>
            <a:r>
              <a:rPr lang="en-US" altLang="zh-CN" sz="2000" b="1" spc="-100" dirty="0">
                <a:latin typeface="Arial" panose="020B0604020202020204" pitchFamily="34" charset="0"/>
                <a:cs typeface="Arial" panose="020B0604020202020204" pitchFamily="34" charset="0"/>
              </a:rPr>
              <a:t>meters = </a:t>
            </a:r>
            <a:r>
              <a:rPr lang="en-US" altLang="zh-CN" sz="2000" b="1" spc="-100" dirty="0" smtClean="0">
                <a:latin typeface="Arial" panose="020B0604020202020204" pitchFamily="34" charset="0"/>
                <a:cs typeface="Arial" panose="020B0604020202020204" pitchFamily="34" charset="0"/>
              </a:rPr>
              <a:t>0.001 </a:t>
            </a:r>
            <a:r>
              <a:rPr lang="en-US" altLang="zh-CN" sz="2000" b="1" spc="-100" dirty="0">
                <a:latin typeface="Arial" panose="020B0604020202020204" pitchFamily="34" charset="0"/>
                <a:cs typeface="Arial" panose="020B0604020202020204" pitchFamily="34" charset="0"/>
              </a:rPr>
              <a:t>meters </a:t>
            </a:r>
          </a:p>
        </p:txBody>
      </p:sp>
      <p:sp>
        <p:nvSpPr>
          <p:cNvPr id="17" name="-4"/>
          <p:cNvSpPr txBox="1">
            <a:spLocks noChangeArrowheads="1"/>
          </p:cNvSpPr>
          <p:nvPr/>
        </p:nvSpPr>
        <p:spPr bwMode="auto">
          <a:xfrm>
            <a:off x="4228120" y="579062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a:t>
            </a:r>
            <a:r>
              <a:rPr lang="en-US" altLang="zh-CN" sz="2000" b="1" spc="-100" dirty="0" smtClean="0">
                <a:latin typeface="Arial" panose="020B0604020202020204" pitchFamily="34" charset="0"/>
                <a:cs typeface="Arial" panose="020B0604020202020204" pitchFamily="34" charset="0"/>
              </a:rPr>
              <a:t>10</a:t>
            </a:r>
            <a:r>
              <a:rPr lang="en-US" altLang="zh-CN" sz="2000" b="1" spc="-100" baseline="30000" dirty="0" smtClean="0">
                <a:latin typeface="Arial" panose="020B0604020202020204" pitchFamily="34" charset="0"/>
                <a:cs typeface="Arial" panose="020B0604020202020204" pitchFamily="34" charset="0"/>
              </a:rPr>
              <a:t>-4</a:t>
            </a:r>
            <a:r>
              <a:rPr lang="en-US" altLang="zh-CN" sz="2000" b="1" spc="-100" dirty="0" smtClean="0">
                <a:latin typeface="Arial" panose="020B0604020202020204" pitchFamily="34" charset="0"/>
                <a:cs typeface="Arial" panose="020B0604020202020204" pitchFamily="34" charset="0"/>
              </a:rPr>
              <a:t> </a:t>
            </a:r>
            <a:r>
              <a:rPr lang="en-US" altLang="zh-CN" sz="2000" b="1" spc="-100" dirty="0">
                <a:latin typeface="Arial" panose="020B0604020202020204" pitchFamily="34" charset="0"/>
                <a:cs typeface="Arial" panose="020B0604020202020204" pitchFamily="34" charset="0"/>
              </a:rPr>
              <a:t>meters = </a:t>
            </a:r>
            <a:r>
              <a:rPr lang="en-US" altLang="zh-CN" sz="2000" b="1" spc="-100" dirty="0" smtClean="0">
                <a:latin typeface="Arial" panose="020B0604020202020204" pitchFamily="34" charset="0"/>
                <a:cs typeface="Arial" panose="020B0604020202020204" pitchFamily="34" charset="0"/>
              </a:rPr>
              <a:t>0.0 001 </a:t>
            </a:r>
            <a:r>
              <a:rPr lang="en-US" altLang="zh-CN" sz="2000" b="1" spc="-100" dirty="0">
                <a:latin typeface="Arial" panose="020B0604020202020204" pitchFamily="34" charset="0"/>
                <a:cs typeface="Arial" panose="020B0604020202020204" pitchFamily="34" charset="0"/>
              </a:rPr>
              <a:t>meters </a:t>
            </a:r>
          </a:p>
        </p:txBody>
      </p:sp>
      <p:sp>
        <p:nvSpPr>
          <p:cNvPr id="18" name="-5"/>
          <p:cNvSpPr txBox="1">
            <a:spLocks noChangeArrowheads="1"/>
          </p:cNvSpPr>
          <p:nvPr/>
        </p:nvSpPr>
        <p:spPr bwMode="auto">
          <a:xfrm>
            <a:off x="4227134" y="579062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a:t>
            </a:r>
            <a:r>
              <a:rPr lang="en-US" altLang="zh-CN" sz="2000" b="1" spc="-100" dirty="0" smtClean="0">
                <a:latin typeface="Arial" panose="020B0604020202020204" pitchFamily="34" charset="0"/>
                <a:cs typeface="Arial" panose="020B0604020202020204" pitchFamily="34" charset="0"/>
              </a:rPr>
              <a:t>10</a:t>
            </a:r>
            <a:r>
              <a:rPr lang="en-US" altLang="zh-CN" sz="2000" b="1" spc="-100" baseline="30000" dirty="0" smtClean="0">
                <a:latin typeface="Arial" panose="020B0604020202020204" pitchFamily="34" charset="0"/>
                <a:cs typeface="Arial" panose="020B0604020202020204" pitchFamily="34" charset="0"/>
              </a:rPr>
              <a:t>-5</a:t>
            </a:r>
            <a:r>
              <a:rPr lang="en-US" altLang="zh-CN" sz="2000" b="1" spc="-100" dirty="0" smtClean="0">
                <a:latin typeface="Arial" panose="020B0604020202020204" pitchFamily="34" charset="0"/>
                <a:cs typeface="Arial" panose="020B0604020202020204" pitchFamily="34" charset="0"/>
              </a:rPr>
              <a:t> </a:t>
            </a:r>
            <a:r>
              <a:rPr lang="en-US" altLang="zh-CN" sz="2000" b="1" spc="-100" dirty="0">
                <a:latin typeface="Arial" panose="020B0604020202020204" pitchFamily="34" charset="0"/>
                <a:cs typeface="Arial" panose="020B0604020202020204" pitchFamily="34" charset="0"/>
              </a:rPr>
              <a:t>meters = </a:t>
            </a:r>
            <a:r>
              <a:rPr lang="en-US" altLang="zh-CN" sz="2000" b="1" spc="-100" dirty="0" smtClean="0">
                <a:latin typeface="Arial" panose="020B0604020202020204" pitchFamily="34" charset="0"/>
                <a:cs typeface="Arial" panose="020B0604020202020204" pitchFamily="34" charset="0"/>
              </a:rPr>
              <a:t>0.00 001 </a:t>
            </a:r>
            <a:r>
              <a:rPr lang="en-US" altLang="zh-CN" sz="2000" b="1" spc="-100" dirty="0">
                <a:latin typeface="Arial" panose="020B0604020202020204" pitchFamily="34" charset="0"/>
                <a:cs typeface="Arial" panose="020B0604020202020204" pitchFamily="34" charset="0"/>
              </a:rPr>
              <a:t>meters </a:t>
            </a:r>
          </a:p>
        </p:txBody>
      </p:sp>
      <p:sp>
        <p:nvSpPr>
          <p:cNvPr id="19" name="-6"/>
          <p:cNvSpPr txBox="1">
            <a:spLocks noChangeArrowheads="1"/>
          </p:cNvSpPr>
          <p:nvPr/>
        </p:nvSpPr>
        <p:spPr bwMode="auto">
          <a:xfrm>
            <a:off x="4227134" y="579059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a:t>
            </a:r>
            <a:r>
              <a:rPr lang="en-US" altLang="zh-CN" sz="2000" b="1" spc="-100" dirty="0" smtClean="0">
                <a:latin typeface="Arial Narrow" pitchFamily="34" charset="0"/>
                <a:cs typeface="Arial" panose="020B0604020202020204" pitchFamily="34" charset="0"/>
              </a:rPr>
              <a:t>10</a:t>
            </a:r>
            <a:r>
              <a:rPr lang="en-US" altLang="zh-CN" sz="2000" b="1" spc="-100" baseline="30000" dirty="0" smtClean="0">
                <a:latin typeface="Arial Narrow" pitchFamily="34" charset="0"/>
                <a:cs typeface="Arial" panose="020B0604020202020204" pitchFamily="34" charset="0"/>
              </a:rPr>
              <a:t>-6</a:t>
            </a:r>
            <a:r>
              <a:rPr lang="en-US" altLang="zh-CN" sz="2000" b="1" spc="-100" dirty="0" smtClean="0">
                <a:latin typeface="Arial Narrow" pitchFamily="34" charset="0"/>
                <a:cs typeface="Arial" panose="020B0604020202020204" pitchFamily="34" charset="0"/>
              </a:rPr>
              <a:t> </a:t>
            </a:r>
            <a:r>
              <a:rPr lang="en-US" altLang="zh-CN" sz="2000" b="1" spc="-100" dirty="0">
                <a:latin typeface="Arial Narrow" pitchFamily="34" charset="0"/>
                <a:cs typeface="Arial" panose="020B0604020202020204" pitchFamily="34" charset="0"/>
              </a:rPr>
              <a:t>meters = </a:t>
            </a:r>
            <a:r>
              <a:rPr lang="en-US" altLang="zh-CN" sz="2000" b="1" spc="-100" dirty="0" smtClean="0">
                <a:latin typeface="Arial Narrow" pitchFamily="34" charset="0"/>
                <a:cs typeface="Arial" panose="020B0604020202020204" pitchFamily="34" charset="0"/>
              </a:rPr>
              <a:t>0.000 001 </a:t>
            </a:r>
            <a:r>
              <a:rPr lang="en-US" altLang="zh-CN" sz="2000" b="1" spc="-100" dirty="0">
                <a:latin typeface="Arial Narrow" pitchFamily="34" charset="0"/>
                <a:cs typeface="Arial" panose="020B0604020202020204" pitchFamily="34" charset="0"/>
              </a:rPr>
              <a:t>meters </a:t>
            </a:r>
          </a:p>
        </p:txBody>
      </p:sp>
      <p:sp>
        <p:nvSpPr>
          <p:cNvPr id="20" name="-7"/>
          <p:cNvSpPr txBox="1">
            <a:spLocks noChangeArrowheads="1"/>
          </p:cNvSpPr>
          <p:nvPr/>
        </p:nvSpPr>
        <p:spPr bwMode="auto">
          <a:xfrm>
            <a:off x="4227134" y="579059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a:t>
            </a:r>
            <a:r>
              <a:rPr lang="en-US" altLang="zh-CN" sz="2000" b="1" spc="-100" dirty="0" smtClean="0">
                <a:latin typeface="Arial Narrow" pitchFamily="34" charset="0"/>
                <a:cs typeface="Arial" panose="020B0604020202020204" pitchFamily="34" charset="0"/>
              </a:rPr>
              <a:t>10</a:t>
            </a:r>
            <a:r>
              <a:rPr lang="en-US" altLang="zh-CN" sz="2000" b="1" spc="-100" baseline="30000" dirty="0" smtClean="0">
                <a:latin typeface="Arial Narrow" pitchFamily="34" charset="0"/>
                <a:cs typeface="Arial" panose="020B0604020202020204" pitchFamily="34" charset="0"/>
              </a:rPr>
              <a:t>-7</a:t>
            </a:r>
            <a:r>
              <a:rPr lang="en-US" altLang="zh-CN" sz="2000" b="1" spc="-100" dirty="0" smtClean="0">
                <a:latin typeface="Arial Narrow" pitchFamily="34" charset="0"/>
                <a:cs typeface="Arial" panose="020B0604020202020204" pitchFamily="34" charset="0"/>
              </a:rPr>
              <a:t> </a:t>
            </a:r>
            <a:r>
              <a:rPr lang="en-US" altLang="zh-CN" sz="2000" b="1" spc="-100" dirty="0">
                <a:latin typeface="Arial Narrow" pitchFamily="34" charset="0"/>
                <a:cs typeface="Arial" panose="020B0604020202020204" pitchFamily="34" charset="0"/>
              </a:rPr>
              <a:t>meters = </a:t>
            </a:r>
            <a:r>
              <a:rPr lang="en-US" altLang="zh-CN" sz="2000" b="1" spc="-100" dirty="0" smtClean="0">
                <a:latin typeface="Arial Narrow" pitchFamily="34" charset="0"/>
                <a:cs typeface="Arial" panose="020B0604020202020204" pitchFamily="34" charset="0"/>
              </a:rPr>
              <a:t>0.0 000 001 </a:t>
            </a:r>
            <a:r>
              <a:rPr lang="en-US" altLang="zh-CN" sz="2000" b="1" spc="-100" dirty="0">
                <a:latin typeface="Arial Narrow" pitchFamily="34" charset="0"/>
                <a:cs typeface="Arial" panose="020B0604020202020204" pitchFamily="34" charset="0"/>
              </a:rPr>
              <a:t>meters </a:t>
            </a:r>
          </a:p>
        </p:txBody>
      </p:sp>
      <p:sp>
        <p:nvSpPr>
          <p:cNvPr id="21" name="-8"/>
          <p:cNvSpPr txBox="1">
            <a:spLocks noChangeArrowheads="1"/>
          </p:cNvSpPr>
          <p:nvPr/>
        </p:nvSpPr>
        <p:spPr bwMode="auto">
          <a:xfrm>
            <a:off x="4227134" y="5789984"/>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a:t>
            </a:r>
            <a:r>
              <a:rPr lang="en-US" altLang="zh-CN" sz="2000" b="1" spc="-100" dirty="0" smtClean="0">
                <a:latin typeface="Arial Narrow" pitchFamily="34" charset="0"/>
                <a:cs typeface="Arial" panose="020B0604020202020204" pitchFamily="34" charset="0"/>
              </a:rPr>
              <a:t>10</a:t>
            </a:r>
            <a:r>
              <a:rPr lang="en-US" altLang="zh-CN" sz="2000" b="1" spc="-100" baseline="30000" dirty="0" smtClean="0">
                <a:latin typeface="Arial Narrow" pitchFamily="34" charset="0"/>
                <a:cs typeface="Arial" panose="020B0604020202020204" pitchFamily="34" charset="0"/>
              </a:rPr>
              <a:t>-8</a:t>
            </a:r>
            <a:r>
              <a:rPr lang="en-US" altLang="zh-CN" sz="2000" b="1" spc="-100" dirty="0" smtClean="0">
                <a:latin typeface="Arial Narrow" pitchFamily="34" charset="0"/>
                <a:cs typeface="Arial" panose="020B0604020202020204" pitchFamily="34" charset="0"/>
              </a:rPr>
              <a:t> </a:t>
            </a:r>
            <a:r>
              <a:rPr lang="en-US" altLang="zh-CN" sz="2000" b="1" spc="-100" dirty="0">
                <a:latin typeface="Arial Narrow" pitchFamily="34" charset="0"/>
                <a:cs typeface="Arial" panose="020B0604020202020204" pitchFamily="34" charset="0"/>
              </a:rPr>
              <a:t>meters = </a:t>
            </a:r>
            <a:r>
              <a:rPr lang="en-US" altLang="zh-CN" sz="2000" b="1" spc="-100" dirty="0" smtClean="0">
                <a:latin typeface="Arial Narrow" pitchFamily="34" charset="0"/>
                <a:cs typeface="Arial" panose="020B0604020202020204" pitchFamily="34" charset="0"/>
              </a:rPr>
              <a:t>0.00 000 001 </a:t>
            </a:r>
            <a:r>
              <a:rPr lang="en-US" altLang="zh-CN" sz="2000" b="1" spc="-100" dirty="0">
                <a:latin typeface="Arial Narrow" pitchFamily="34" charset="0"/>
                <a:cs typeface="Arial" panose="020B0604020202020204" pitchFamily="34" charset="0"/>
              </a:rPr>
              <a:t>meters </a:t>
            </a:r>
          </a:p>
        </p:txBody>
      </p:sp>
      <p:sp>
        <p:nvSpPr>
          <p:cNvPr id="22" name="-9"/>
          <p:cNvSpPr txBox="1">
            <a:spLocks noChangeArrowheads="1"/>
          </p:cNvSpPr>
          <p:nvPr/>
        </p:nvSpPr>
        <p:spPr bwMode="auto">
          <a:xfrm>
            <a:off x="4228120" y="5789984"/>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a:t>
            </a:r>
            <a:r>
              <a:rPr lang="en-US" altLang="zh-CN" sz="2000" b="1" spc="-100" dirty="0" smtClean="0">
                <a:latin typeface="Arial Narrow" pitchFamily="34" charset="0"/>
                <a:cs typeface="Arial" panose="020B0604020202020204" pitchFamily="34" charset="0"/>
              </a:rPr>
              <a:t>10</a:t>
            </a:r>
            <a:r>
              <a:rPr lang="en-US" altLang="zh-CN" sz="2000" b="1" spc="-100" baseline="30000" dirty="0" smtClean="0">
                <a:latin typeface="Arial Narrow" pitchFamily="34" charset="0"/>
                <a:cs typeface="Arial" panose="020B0604020202020204" pitchFamily="34" charset="0"/>
              </a:rPr>
              <a:t>-9</a:t>
            </a:r>
            <a:r>
              <a:rPr lang="en-US" altLang="zh-CN" sz="2000" b="1" spc="-100" dirty="0" smtClean="0">
                <a:latin typeface="Arial Narrow" pitchFamily="34" charset="0"/>
                <a:cs typeface="Arial" panose="020B0604020202020204" pitchFamily="34" charset="0"/>
              </a:rPr>
              <a:t> </a:t>
            </a:r>
            <a:r>
              <a:rPr lang="en-US" altLang="zh-CN" sz="2000" b="1" spc="-100" dirty="0">
                <a:latin typeface="Arial Narrow" pitchFamily="34" charset="0"/>
                <a:cs typeface="Arial" panose="020B0604020202020204" pitchFamily="34" charset="0"/>
              </a:rPr>
              <a:t>meters = </a:t>
            </a:r>
            <a:r>
              <a:rPr lang="en-US" altLang="zh-CN" sz="2000" b="1" spc="-100" dirty="0" smtClean="0">
                <a:latin typeface="Arial Narrow" pitchFamily="34" charset="0"/>
                <a:cs typeface="Arial" panose="020B0604020202020204" pitchFamily="34" charset="0"/>
              </a:rPr>
              <a:t>0.000 000 001 </a:t>
            </a:r>
            <a:r>
              <a:rPr lang="en-US" altLang="zh-CN" sz="2000" b="1" spc="-100" dirty="0">
                <a:latin typeface="Arial Narrow" pitchFamily="34" charset="0"/>
                <a:cs typeface="Arial" panose="020B0604020202020204" pitchFamily="34" charset="0"/>
              </a:rPr>
              <a:t>meters </a:t>
            </a:r>
          </a:p>
        </p:txBody>
      </p:sp>
      <p:pic>
        <p:nvPicPr>
          <p:cNvPr id="23" name="cow"/>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10865" y="1978925"/>
            <a:ext cx="4385436" cy="29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le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69202" y="1394618"/>
            <a:ext cx="4068762" cy="40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cell"/>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269202" y="1397748"/>
            <a:ext cx="4068762" cy="4062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cellulose" descr="C:\Users\Public\Documents\for JJ\Systems &amp; Scale\molecules\cellulose06.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56320" y="1959821"/>
            <a:ext cx="4900845" cy="293835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glucose" descr="C:\Users\Public\Documents\for JJ\Systems &amp; Scale\molecules\glucose labeled06.5.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821652" y="1719246"/>
            <a:ext cx="3255548" cy="341950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Title 2"/>
          <p:cNvSpPr txBox="1">
            <a:spLocks/>
          </p:cNvSpPr>
          <p:nvPr/>
        </p:nvSpPr>
        <p:spPr>
          <a:xfrm>
            <a:off x="457200" y="457200"/>
            <a:ext cx="8229600" cy="619125"/>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panose="020B0604020202020204" pitchFamily="34" charset="0"/>
                <a:cs typeface="Arial" panose="020B0604020202020204" pitchFamily="34" charset="0"/>
              </a:rPr>
              <a:t>Animal cells are made of molecules</a:t>
            </a:r>
            <a:endParaRPr lang="en-US" dirty="0">
              <a:latin typeface="Arial" panose="020B0604020202020204" pitchFamily="34" charset="0"/>
              <a:cs typeface="Arial" panose="020B0604020202020204" pitchFamily="34" charset="0"/>
            </a:endParaRPr>
          </a:p>
        </p:txBody>
      </p:sp>
      <p:sp>
        <p:nvSpPr>
          <p:cNvPr id="38" name="Title 3"/>
          <p:cNvSpPr txBox="1">
            <a:spLocks/>
          </p:cNvSpPr>
          <p:nvPr/>
        </p:nvSpPr>
        <p:spPr>
          <a:xfrm>
            <a:off x="457200" y="457199"/>
            <a:ext cx="8229600" cy="619125"/>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panose="020B0604020202020204" pitchFamily="34" charset="0"/>
                <a:cs typeface="Arial" panose="020B0604020202020204" pitchFamily="34" charset="0"/>
              </a:rPr>
              <a:t>Animal molecules are made of atoms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08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1.94444E-6 -1.85185E-6 L 1.94444E-6 0.06991 " pathEditMode="relative" rAng="0" ptsTypes="AA">
                                      <p:cBhvr>
                                        <p:cTn id="6" dur="1000" fill="hold"/>
                                        <p:tgtEl>
                                          <p:spTgt spid="8"/>
                                        </p:tgtEl>
                                        <p:attrNameLst>
                                          <p:attrName>ppt_x</p:attrName>
                                          <p:attrName>ppt_y</p:attrName>
                                        </p:attrNameLst>
                                      </p:cBhvr>
                                      <p:rCtr x="0" y="3495"/>
                                    </p:animMotion>
                                  </p:childTnLst>
                                </p:cTn>
                              </p:par>
                              <p:par>
                                <p:cTn id="7" presetID="47" presetClass="exit" presetSubtype="0" fill="hold" grpId="0" nodeType="withEffect">
                                  <p:stCondLst>
                                    <p:cond delay="0"/>
                                  </p:stCondLst>
                                  <p:childTnLst>
                                    <p:animEffect transition="out" filter="fade">
                                      <p:cBhvr>
                                        <p:cTn id="8" dur="500"/>
                                        <p:tgtEl>
                                          <p:spTgt spid="13"/>
                                        </p:tgtEl>
                                      </p:cBhvr>
                                    </p:animEffect>
                                    <p:anim calcmode="lin" valueType="num">
                                      <p:cBhvr>
                                        <p:cTn id="9" dur="500"/>
                                        <p:tgtEl>
                                          <p:spTgt spid="13"/>
                                        </p:tgtEl>
                                        <p:attrNameLst>
                                          <p:attrName>ppt_x</p:attrName>
                                        </p:attrNameLst>
                                      </p:cBhvr>
                                      <p:tavLst>
                                        <p:tav tm="0">
                                          <p:val>
                                            <p:strVal val="ppt_x"/>
                                          </p:val>
                                        </p:tav>
                                        <p:tav tm="100000">
                                          <p:val>
                                            <p:strVal val="ppt_x"/>
                                          </p:val>
                                        </p:tav>
                                      </p:tavLst>
                                    </p:anim>
                                    <p:anim calcmode="lin" valueType="num">
                                      <p:cBhvr>
                                        <p:cTn id="10" dur="500"/>
                                        <p:tgtEl>
                                          <p:spTgt spid="13"/>
                                        </p:tgtEl>
                                        <p:attrNameLst>
                                          <p:attrName>ppt_y</p:attrName>
                                        </p:attrNameLst>
                                      </p:cBhvr>
                                      <p:tavLst>
                                        <p:tav tm="0">
                                          <p:val>
                                            <p:strVal val="ppt_y"/>
                                          </p:val>
                                        </p:tav>
                                        <p:tav tm="100000">
                                          <p:val>
                                            <p:strVal val="ppt_y-.1"/>
                                          </p:val>
                                        </p:tav>
                                      </p:tavLst>
                                    </p:anim>
                                    <p:set>
                                      <p:cBhvr>
                                        <p:cTn id="11" dur="1" fill="hold">
                                          <p:stCondLst>
                                            <p:cond delay="499"/>
                                          </p:stCondLst>
                                        </p:cTn>
                                        <p:tgtEl>
                                          <p:spTgt spid="13"/>
                                        </p:tgtEl>
                                        <p:attrNameLst>
                                          <p:attrName>style.visibility</p:attrName>
                                        </p:attrNameLst>
                                      </p:cBhvr>
                                      <p:to>
                                        <p:strVal val="hidden"/>
                                      </p:to>
                                    </p:set>
                                  </p:childTnLst>
                                </p:cTn>
                              </p:par>
                              <p:par>
                                <p:cTn id="12" presetID="42" presetClass="entr" presetSubtype="0" fill="hold" grpId="1"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par>
                                <p:cTn id="17" presetID="47" presetClass="exit" presetSubtype="0" fill="hold" grpId="0" nodeType="withEffect">
                                  <p:stCondLst>
                                    <p:cond delay="500"/>
                                  </p:stCondLst>
                                  <p:childTnLst>
                                    <p:animEffect transition="out" filter="fade">
                                      <p:cBhvr>
                                        <p:cTn id="18" dur="500"/>
                                        <p:tgtEl>
                                          <p:spTgt spid="14"/>
                                        </p:tgtEl>
                                      </p:cBhvr>
                                    </p:animEffect>
                                    <p:anim calcmode="lin" valueType="num">
                                      <p:cBhvr>
                                        <p:cTn id="19" dur="500"/>
                                        <p:tgtEl>
                                          <p:spTgt spid="14"/>
                                        </p:tgtEl>
                                        <p:attrNameLst>
                                          <p:attrName>ppt_x</p:attrName>
                                        </p:attrNameLst>
                                      </p:cBhvr>
                                      <p:tavLst>
                                        <p:tav tm="0">
                                          <p:val>
                                            <p:strVal val="ppt_x"/>
                                          </p:val>
                                        </p:tav>
                                        <p:tav tm="100000">
                                          <p:val>
                                            <p:strVal val="ppt_x"/>
                                          </p:val>
                                        </p:tav>
                                      </p:tavLst>
                                    </p:anim>
                                    <p:anim calcmode="lin" valueType="num">
                                      <p:cBhvr>
                                        <p:cTn id="20" dur="500"/>
                                        <p:tgtEl>
                                          <p:spTgt spid="14"/>
                                        </p:tgtEl>
                                        <p:attrNameLst>
                                          <p:attrName>ppt_y</p:attrName>
                                        </p:attrNameLst>
                                      </p:cBhvr>
                                      <p:tavLst>
                                        <p:tav tm="0">
                                          <p:val>
                                            <p:strVal val="ppt_y"/>
                                          </p:val>
                                        </p:tav>
                                        <p:tav tm="100000">
                                          <p:val>
                                            <p:strVal val="ppt_y-.1"/>
                                          </p:val>
                                        </p:tav>
                                      </p:tavLst>
                                    </p:anim>
                                    <p:set>
                                      <p:cBhvr>
                                        <p:cTn id="21" dur="1" fill="hold">
                                          <p:stCondLst>
                                            <p:cond delay="499"/>
                                          </p:stCondLst>
                                        </p:cTn>
                                        <p:tgtEl>
                                          <p:spTgt spid="14"/>
                                        </p:tgtEl>
                                        <p:attrNameLst>
                                          <p:attrName>style.visibility</p:attrName>
                                        </p:attrNameLst>
                                      </p:cBhvr>
                                      <p:to>
                                        <p:strVal val="hidden"/>
                                      </p:to>
                                    </p:set>
                                  </p:childTnLst>
                                </p:cTn>
                              </p:par>
                              <p:par>
                                <p:cTn id="22" presetID="42" presetClass="entr" presetSubtype="0" fill="hold" grpId="1"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22" presetClass="exit" presetSubtype="4" fill="hold" nodeType="withEffect">
                                  <p:stCondLst>
                                    <p:cond delay="500"/>
                                  </p:stCondLst>
                                  <p:childTnLst>
                                    <p:animEffect transition="out" filter="wipe(down)">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22" presetClass="entr" presetSubtype="4" fill="hold" nodeType="with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par>
                          <p:cTn id="33" fill="hold">
                            <p:stCondLst>
                              <p:cond delay="1000"/>
                            </p:stCondLst>
                            <p:childTnLst>
                              <p:par>
                                <p:cTn id="34" presetID="42" presetClass="path" presetSubtype="0" fill="hold" grpId="1" nodeType="afterEffect">
                                  <p:stCondLst>
                                    <p:cond delay="0"/>
                                  </p:stCondLst>
                                  <p:childTnLst>
                                    <p:animMotion origin="layout" path="M 1.94444E-6 0.06991 L 1.94444E-6 0.22546 " pathEditMode="relative" rAng="0" ptsTypes="AA">
                                      <p:cBhvr>
                                        <p:cTn id="35" dur="2000" fill="hold"/>
                                        <p:tgtEl>
                                          <p:spTgt spid="8"/>
                                        </p:tgtEl>
                                        <p:attrNameLst>
                                          <p:attrName>ppt_x</p:attrName>
                                          <p:attrName>ppt_y</p:attrName>
                                        </p:attrNameLst>
                                      </p:cBhvr>
                                      <p:rCtr x="0" y="7778"/>
                                    </p:animMotion>
                                  </p:childTnLst>
                                </p:cTn>
                              </p:par>
                              <p:par>
                                <p:cTn id="36" presetID="47" presetClass="exit" presetSubtype="0" fill="hold" grpId="0" nodeType="withEffect">
                                  <p:stCondLst>
                                    <p:cond delay="0"/>
                                  </p:stCondLst>
                                  <p:childTnLst>
                                    <p:animEffect transition="out" filter="fade">
                                      <p:cBhvr>
                                        <p:cTn id="37" dur="500"/>
                                        <p:tgtEl>
                                          <p:spTgt spid="15"/>
                                        </p:tgtEl>
                                      </p:cBhvr>
                                    </p:animEffect>
                                    <p:anim calcmode="lin" valueType="num">
                                      <p:cBhvr>
                                        <p:cTn id="38" dur="500"/>
                                        <p:tgtEl>
                                          <p:spTgt spid="15"/>
                                        </p:tgtEl>
                                        <p:attrNameLst>
                                          <p:attrName>ppt_x</p:attrName>
                                        </p:attrNameLst>
                                      </p:cBhvr>
                                      <p:tavLst>
                                        <p:tav tm="0">
                                          <p:val>
                                            <p:strVal val="ppt_x"/>
                                          </p:val>
                                        </p:tav>
                                        <p:tav tm="100000">
                                          <p:val>
                                            <p:strVal val="ppt_x"/>
                                          </p:val>
                                        </p:tav>
                                      </p:tavLst>
                                    </p:anim>
                                    <p:anim calcmode="lin" valueType="num">
                                      <p:cBhvr>
                                        <p:cTn id="39" dur="500"/>
                                        <p:tgtEl>
                                          <p:spTgt spid="15"/>
                                        </p:tgtEl>
                                        <p:attrNameLst>
                                          <p:attrName>ppt_y</p:attrName>
                                        </p:attrNameLst>
                                      </p:cBhvr>
                                      <p:tavLst>
                                        <p:tav tm="0">
                                          <p:val>
                                            <p:strVal val="ppt_y"/>
                                          </p:val>
                                        </p:tav>
                                        <p:tav tm="100000">
                                          <p:val>
                                            <p:strVal val="ppt_y-.1"/>
                                          </p:val>
                                        </p:tav>
                                      </p:tavLst>
                                    </p:anim>
                                    <p:set>
                                      <p:cBhvr>
                                        <p:cTn id="40" dur="1" fill="hold">
                                          <p:stCondLst>
                                            <p:cond delay="499"/>
                                          </p:stCondLst>
                                        </p:cTn>
                                        <p:tgtEl>
                                          <p:spTgt spid="15"/>
                                        </p:tgtEl>
                                        <p:attrNameLst>
                                          <p:attrName>style.visibility</p:attrName>
                                        </p:attrNameLst>
                                      </p:cBhvr>
                                      <p:to>
                                        <p:strVal val="hidden"/>
                                      </p:to>
                                    </p:set>
                                  </p:childTnLst>
                                </p:cTn>
                              </p:par>
                              <p:par>
                                <p:cTn id="41" presetID="42" presetClass="entr"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7" presetClass="exit" presetSubtype="0" fill="hold" grpId="0" nodeType="withEffect">
                                  <p:stCondLst>
                                    <p:cond delay="500"/>
                                  </p:stCondLst>
                                  <p:childTnLst>
                                    <p:animEffect transition="out" filter="fade">
                                      <p:cBhvr>
                                        <p:cTn id="47" dur="500"/>
                                        <p:tgtEl>
                                          <p:spTgt spid="16"/>
                                        </p:tgtEl>
                                      </p:cBhvr>
                                    </p:animEffect>
                                    <p:anim calcmode="lin" valueType="num">
                                      <p:cBhvr>
                                        <p:cTn id="48" dur="500"/>
                                        <p:tgtEl>
                                          <p:spTgt spid="16"/>
                                        </p:tgtEl>
                                        <p:attrNameLst>
                                          <p:attrName>ppt_x</p:attrName>
                                        </p:attrNameLst>
                                      </p:cBhvr>
                                      <p:tavLst>
                                        <p:tav tm="0">
                                          <p:val>
                                            <p:strVal val="ppt_x"/>
                                          </p:val>
                                        </p:tav>
                                        <p:tav tm="100000">
                                          <p:val>
                                            <p:strVal val="ppt_x"/>
                                          </p:val>
                                        </p:tav>
                                      </p:tavLst>
                                    </p:anim>
                                    <p:anim calcmode="lin" valueType="num">
                                      <p:cBhvr>
                                        <p:cTn id="49" dur="500"/>
                                        <p:tgtEl>
                                          <p:spTgt spid="16"/>
                                        </p:tgtEl>
                                        <p:attrNameLst>
                                          <p:attrName>ppt_y</p:attrName>
                                        </p:attrNameLst>
                                      </p:cBhvr>
                                      <p:tavLst>
                                        <p:tav tm="0">
                                          <p:val>
                                            <p:strVal val="ppt_y"/>
                                          </p:val>
                                        </p:tav>
                                        <p:tav tm="100000">
                                          <p:val>
                                            <p:strVal val="ppt_y-.1"/>
                                          </p:val>
                                        </p:tav>
                                      </p:tavLst>
                                    </p:anim>
                                    <p:set>
                                      <p:cBhvr>
                                        <p:cTn id="50" dur="1" fill="hold">
                                          <p:stCondLst>
                                            <p:cond delay="499"/>
                                          </p:stCondLst>
                                        </p:cTn>
                                        <p:tgtEl>
                                          <p:spTgt spid="16"/>
                                        </p:tgtEl>
                                        <p:attrNameLst>
                                          <p:attrName>style.visibility</p:attrName>
                                        </p:attrNameLst>
                                      </p:cBhvr>
                                      <p:to>
                                        <p:strVal val="hidden"/>
                                      </p:to>
                                    </p:set>
                                  </p:childTnLst>
                                </p:cTn>
                              </p:par>
                              <p:par>
                                <p:cTn id="51" presetID="42" presetClass="entr" presetSubtype="0" fill="hold" grpId="1" nodeType="withEffect">
                                  <p:stCondLst>
                                    <p:cond delay="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par>
                                <p:cTn id="56" presetID="47" presetClass="exit" presetSubtype="0" fill="hold" grpId="0" nodeType="withEffect">
                                  <p:stCondLst>
                                    <p:cond delay="1000"/>
                                  </p:stCondLst>
                                  <p:childTnLst>
                                    <p:animEffect transition="out" filter="fade">
                                      <p:cBhvr>
                                        <p:cTn id="57" dur="500"/>
                                        <p:tgtEl>
                                          <p:spTgt spid="17"/>
                                        </p:tgtEl>
                                      </p:cBhvr>
                                    </p:animEffect>
                                    <p:anim calcmode="lin" valueType="num">
                                      <p:cBhvr>
                                        <p:cTn id="58" dur="500"/>
                                        <p:tgtEl>
                                          <p:spTgt spid="17"/>
                                        </p:tgtEl>
                                        <p:attrNameLst>
                                          <p:attrName>ppt_x</p:attrName>
                                        </p:attrNameLst>
                                      </p:cBhvr>
                                      <p:tavLst>
                                        <p:tav tm="0">
                                          <p:val>
                                            <p:strVal val="ppt_x"/>
                                          </p:val>
                                        </p:tav>
                                        <p:tav tm="100000">
                                          <p:val>
                                            <p:strVal val="ppt_x"/>
                                          </p:val>
                                        </p:tav>
                                      </p:tavLst>
                                    </p:anim>
                                    <p:anim calcmode="lin" valueType="num">
                                      <p:cBhvr>
                                        <p:cTn id="59" dur="500"/>
                                        <p:tgtEl>
                                          <p:spTgt spid="17"/>
                                        </p:tgtEl>
                                        <p:attrNameLst>
                                          <p:attrName>ppt_y</p:attrName>
                                        </p:attrNameLst>
                                      </p:cBhvr>
                                      <p:tavLst>
                                        <p:tav tm="0">
                                          <p:val>
                                            <p:strVal val="ppt_y"/>
                                          </p:val>
                                        </p:tav>
                                        <p:tav tm="100000">
                                          <p:val>
                                            <p:strVal val="ppt_y-.1"/>
                                          </p:val>
                                        </p:tav>
                                      </p:tavLst>
                                    </p:anim>
                                    <p:set>
                                      <p:cBhvr>
                                        <p:cTn id="60" dur="1" fill="hold">
                                          <p:stCondLst>
                                            <p:cond delay="499"/>
                                          </p:stCondLst>
                                        </p:cTn>
                                        <p:tgtEl>
                                          <p:spTgt spid="17"/>
                                        </p:tgtEl>
                                        <p:attrNameLst>
                                          <p:attrName>style.visibility</p:attrName>
                                        </p:attrNameLst>
                                      </p:cBhvr>
                                      <p:to>
                                        <p:strVal val="hidden"/>
                                      </p:to>
                                    </p:set>
                                  </p:childTnLst>
                                </p:cTn>
                              </p:par>
                              <p:par>
                                <p:cTn id="61" presetID="42" presetClass="entr" presetSubtype="0" fill="hold" grpId="1" nodeType="withEffect">
                                  <p:stCondLst>
                                    <p:cond delay="10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1"/>
                                          </p:val>
                                        </p:tav>
                                        <p:tav tm="100000">
                                          <p:val>
                                            <p:strVal val="#ppt_y"/>
                                          </p:val>
                                        </p:tav>
                                      </p:tavLst>
                                    </p:anim>
                                  </p:childTnLst>
                                </p:cTn>
                              </p:par>
                              <p:par>
                                <p:cTn id="66" presetID="47" presetClass="exit" presetSubtype="0" fill="hold" grpId="0" nodeType="withEffect">
                                  <p:stCondLst>
                                    <p:cond delay="1500"/>
                                  </p:stCondLst>
                                  <p:childTnLst>
                                    <p:animEffect transition="out" filter="fade">
                                      <p:cBhvr>
                                        <p:cTn id="67" dur="500"/>
                                        <p:tgtEl>
                                          <p:spTgt spid="18"/>
                                        </p:tgtEl>
                                      </p:cBhvr>
                                    </p:animEffect>
                                    <p:anim calcmode="lin" valueType="num">
                                      <p:cBhvr>
                                        <p:cTn id="68" dur="500"/>
                                        <p:tgtEl>
                                          <p:spTgt spid="18"/>
                                        </p:tgtEl>
                                        <p:attrNameLst>
                                          <p:attrName>ppt_x</p:attrName>
                                        </p:attrNameLst>
                                      </p:cBhvr>
                                      <p:tavLst>
                                        <p:tav tm="0">
                                          <p:val>
                                            <p:strVal val="ppt_x"/>
                                          </p:val>
                                        </p:tav>
                                        <p:tav tm="100000">
                                          <p:val>
                                            <p:strVal val="ppt_x"/>
                                          </p:val>
                                        </p:tav>
                                      </p:tavLst>
                                    </p:anim>
                                    <p:anim calcmode="lin" valueType="num">
                                      <p:cBhvr>
                                        <p:cTn id="69" dur="500"/>
                                        <p:tgtEl>
                                          <p:spTgt spid="18"/>
                                        </p:tgtEl>
                                        <p:attrNameLst>
                                          <p:attrName>ppt_y</p:attrName>
                                        </p:attrNameLst>
                                      </p:cBhvr>
                                      <p:tavLst>
                                        <p:tav tm="0">
                                          <p:val>
                                            <p:strVal val="ppt_y"/>
                                          </p:val>
                                        </p:tav>
                                        <p:tav tm="100000">
                                          <p:val>
                                            <p:strVal val="ppt_y-.1"/>
                                          </p:val>
                                        </p:tav>
                                      </p:tavLst>
                                    </p:anim>
                                    <p:set>
                                      <p:cBhvr>
                                        <p:cTn id="70" dur="1" fill="hold">
                                          <p:stCondLst>
                                            <p:cond delay="499"/>
                                          </p:stCondLst>
                                        </p:cTn>
                                        <p:tgtEl>
                                          <p:spTgt spid="18"/>
                                        </p:tgtEl>
                                        <p:attrNameLst>
                                          <p:attrName>style.visibility</p:attrName>
                                        </p:attrNameLst>
                                      </p:cBhvr>
                                      <p:to>
                                        <p:strVal val="hidden"/>
                                      </p:to>
                                    </p:set>
                                  </p:childTnLst>
                                </p:cTn>
                              </p:par>
                              <p:par>
                                <p:cTn id="71" presetID="42" presetClass="entr" presetSubtype="0" fill="hold" grpId="1" nodeType="withEffect">
                                  <p:stCondLst>
                                    <p:cond delay="150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anim calcmode="lin" valueType="num">
                                      <p:cBhvr>
                                        <p:cTn id="74" dur="500" fill="hold"/>
                                        <p:tgtEl>
                                          <p:spTgt spid="19"/>
                                        </p:tgtEl>
                                        <p:attrNameLst>
                                          <p:attrName>ppt_x</p:attrName>
                                        </p:attrNameLst>
                                      </p:cBhvr>
                                      <p:tavLst>
                                        <p:tav tm="0">
                                          <p:val>
                                            <p:strVal val="#ppt_x"/>
                                          </p:val>
                                        </p:tav>
                                        <p:tav tm="100000">
                                          <p:val>
                                            <p:strVal val="#ppt_x"/>
                                          </p:val>
                                        </p:tav>
                                      </p:tavLst>
                                    </p:anim>
                                    <p:anim calcmode="lin" valueType="num">
                                      <p:cBhvr>
                                        <p:cTn id="75" dur="500" fill="hold"/>
                                        <p:tgtEl>
                                          <p:spTgt spid="19"/>
                                        </p:tgtEl>
                                        <p:attrNameLst>
                                          <p:attrName>ppt_y</p:attrName>
                                        </p:attrNameLst>
                                      </p:cBhvr>
                                      <p:tavLst>
                                        <p:tav tm="0">
                                          <p:val>
                                            <p:strVal val="#ppt_y+.1"/>
                                          </p:val>
                                        </p:tav>
                                        <p:tav tm="100000">
                                          <p:val>
                                            <p:strVal val="#ppt_y"/>
                                          </p:val>
                                        </p:tav>
                                      </p:tavLst>
                                    </p:anim>
                                  </p:childTnLst>
                                </p:cTn>
                              </p:par>
                              <p:par>
                                <p:cTn id="76" presetID="22" presetClass="exit" presetSubtype="4" fill="hold" nodeType="withEffect">
                                  <p:stCondLst>
                                    <p:cond delay="1500"/>
                                  </p:stCondLst>
                                  <p:childTnLst>
                                    <p:animEffect transition="out" filter="wipe(down)">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par>
                                <p:cTn id="79" presetID="22" presetClass="entr" presetSubtype="4" fill="hold" nodeType="withEffect">
                                  <p:stCondLst>
                                    <p:cond delay="1500"/>
                                  </p:stCondLst>
                                  <p:childTnLst>
                                    <p:set>
                                      <p:cBhvr>
                                        <p:cTn id="80" dur="1" fill="hold">
                                          <p:stCondLst>
                                            <p:cond delay="0"/>
                                          </p:stCondLst>
                                        </p:cTn>
                                        <p:tgtEl>
                                          <p:spTgt spid="25"/>
                                        </p:tgtEl>
                                        <p:attrNameLst>
                                          <p:attrName>style.visibility</p:attrName>
                                        </p:attrNameLst>
                                      </p:cBhvr>
                                      <p:to>
                                        <p:strVal val="visible"/>
                                      </p:to>
                                    </p:set>
                                    <p:animEffect transition="in" filter="wipe(down)">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fill="hold" grpId="2" nodeType="clickEffect">
                                  <p:stCondLst>
                                    <p:cond delay="0"/>
                                  </p:stCondLst>
                                  <p:childTnLst>
                                    <p:animMotion origin="layout" path="M 1.94444E-6 0.22546 L 1.94444E-6 0.31667 " pathEditMode="relative" rAng="0" ptsTypes="AA">
                                      <p:cBhvr>
                                        <p:cTn id="85" dur="1500" fill="hold"/>
                                        <p:tgtEl>
                                          <p:spTgt spid="8"/>
                                        </p:tgtEl>
                                        <p:attrNameLst>
                                          <p:attrName>ppt_x</p:attrName>
                                          <p:attrName>ppt_y</p:attrName>
                                        </p:attrNameLst>
                                      </p:cBhvr>
                                      <p:rCtr x="0" y="4560"/>
                                    </p:animMotion>
                                  </p:childTnLst>
                                </p:cTn>
                              </p:par>
                              <p:par>
                                <p:cTn id="86" presetID="10" presetClass="exit" presetSubtype="0" fill="hold" grpId="0" nodeType="withEffect">
                                  <p:stCondLst>
                                    <p:cond delay="0"/>
                                  </p:stCondLst>
                                  <p:childTnLst>
                                    <p:animEffect transition="out" filter="fade">
                                      <p:cBhvr>
                                        <p:cTn id="87" dur="500"/>
                                        <p:tgtEl>
                                          <p:spTgt spid="2"/>
                                        </p:tgtEl>
                                      </p:cBhvr>
                                    </p:animEffect>
                                    <p:set>
                                      <p:cBhvr>
                                        <p:cTn id="88" dur="1" fill="hold">
                                          <p:stCondLst>
                                            <p:cond delay="499"/>
                                          </p:stCondLst>
                                        </p:cTn>
                                        <p:tgtEl>
                                          <p:spTgt spid="2"/>
                                        </p:tgtEl>
                                        <p:attrNameLst>
                                          <p:attrName>style.visibility</p:attrName>
                                        </p:attrNameLst>
                                      </p:cBhvr>
                                      <p:to>
                                        <p:strVal val="hidden"/>
                                      </p:to>
                                    </p:set>
                                  </p:childTnLst>
                                </p:cTn>
                              </p:par>
                              <p:par>
                                <p:cTn id="89" presetID="47" presetClass="exit" presetSubtype="0" fill="hold" grpId="0" nodeType="withEffect">
                                  <p:stCondLst>
                                    <p:cond delay="0"/>
                                  </p:stCondLst>
                                  <p:childTnLst>
                                    <p:animEffect transition="out" filter="fade">
                                      <p:cBhvr>
                                        <p:cTn id="90" dur="500"/>
                                        <p:tgtEl>
                                          <p:spTgt spid="19"/>
                                        </p:tgtEl>
                                      </p:cBhvr>
                                    </p:animEffect>
                                    <p:anim calcmode="lin" valueType="num">
                                      <p:cBhvr>
                                        <p:cTn id="91" dur="500"/>
                                        <p:tgtEl>
                                          <p:spTgt spid="19"/>
                                        </p:tgtEl>
                                        <p:attrNameLst>
                                          <p:attrName>ppt_x</p:attrName>
                                        </p:attrNameLst>
                                      </p:cBhvr>
                                      <p:tavLst>
                                        <p:tav tm="0">
                                          <p:val>
                                            <p:strVal val="ppt_x"/>
                                          </p:val>
                                        </p:tav>
                                        <p:tav tm="100000">
                                          <p:val>
                                            <p:strVal val="ppt_x"/>
                                          </p:val>
                                        </p:tav>
                                      </p:tavLst>
                                    </p:anim>
                                    <p:anim calcmode="lin" valueType="num">
                                      <p:cBhvr>
                                        <p:cTn id="92" dur="500"/>
                                        <p:tgtEl>
                                          <p:spTgt spid="19"/>
                                        </p:tgtEl>
                                        <p:attrNameLst>
                                          <p:attrName>ppt_y</p:attrName>
                                        </p:attrNameLst>
                                      </p:cBhvr>
                                      <p:tavLst>
                                        <p:tav tm="0">
                                          <p:val>
                                            <p:strVal val="ppt_y"/>
                                          </p:val>
                                        </p:tav>
                                        <p:tav tm="100000">
                                          <p:val>
                                            <p:strVal val="ppt_y-.1"/>
                                          </p:val>
                                        </p:tav>
                                      </p:tavLst>
                                    </p:anim>
                                    <p:set>
                                      <p:cBhvr>
                                        <p:cTn id="93" dur="1" fill="hold">
                                          <p:stCondLst>
                                            <p:cond delay="499"/>
                                          </p:stCondLst>
                                        </p:cTn>
                                        <p:tgtEl>
                                          <p:spTgt spid="19"/>
                                        </p:tgtEl>
                                        <p:attrNameLst>
                                          <p:attrName>style.visibility</p:attrName>
                                        </p:attrNameLst>
                                      </p:cBhvr>
                                      <p:to>
                                        <p:strVal val="hidden"/>
                                      </p:to>
                                    </p:set>
                                  </p:childTnLst>
                                </p:cTn>
                              </p:par>
                              <p:par>
                                <p:cTn id="94" presetID="42" presetClass="entr" presetSubtype="0" fill="hold" grpId="1"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anim calcmode="lin" valueType="num">
                                      <p:cBhvr>
                                        <p:cTn id="97" dur="500" fill="hold"/>
                                        <p:tgtEl>
                                          <p:spTgt spid="20"/>
                                        </p:tgtEl>
                                        <p:attrNameLst>
                                          <p:attrName>ppt_x</p:attrName>
                                        </p:attrNameLst>
                                      </p:cBhvr>
                                      <p:tavLst>
                                        <p:tav tm="0">
                                          <p:val>
                                            <p:strVal val="#ppt_x"/>
                                          </p:val>
                                        </p:tav>
                                        <p:tav tm="100000">
                                          <p:val>
                                            <p:strVal val="#ppt_x"/>
                                          </p:val>
                                        </p:tav>
                                      </p:tavLst>
                                    </p:anim>
                                    <p:anim calcmode="lin" valueType="num">
                                      <p:cBhvr>
                                        <p:cTn id="98" dur="500" fill="hold"/>
                                        <p:tgtEl>
                                          <p:spTgt spid="20"/>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50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47" presetClass="exit" presetSubtype="0" fill="hold" grpId="0" nodeType="withEffect">
                                  <p:stCondLst>
                                    <p:cond delay="500"/>
                                  </p:stCondLst>
                                  <p:childTnLst>
                                    <p:animEffect transition="out" filter="fade">
                                      <p:cBhvr>
                                        <p:cTn id="103" dur="500"/>
                                        <p:tgtEl>
                                          <p:spTgt spid="20"/>
                                        </p:tgtEl>
                                      </p:cBhvr>
                                    </p:animEffect>
                                    <p:anim calcmode="lin" valueType="num">
                                      <p:cBhvr>
                                        <p:cTn id="104" dur="500"/>
                                        <p:tgtEl>
                                          <p:spTgt spid="20"/>
                                        </p:tgtEl>
                                        <p:attrNameLst>
                                          <p:attrName>ppt_x</p:attrName>
                                        </p:attrNameLst>
                                      </p:cBhvr>
                                      <p:tavLst>
                                        <p:tav tm="0">
                                          <p:val>
                                            <p:strVal val="ppt_x"/>
                                          </p:val>
                                        </p:tav>
                                        <p:tav tm="100000">
                                          <p:val>
                                            <p:strVal val="ppt_x"/>
                                          </p:val>
                                        </p:tav>
                                      </p:tavLst>
                                    </p:anim>
                                    <p:anim calcmode="lin" valueType="num">
                                      <p:cBhvr>
                                        <p:cTn id="105" dur="500"/>
                                        <p:tgtEl>
                                          <p:spTgt spid="20"/>
                                        </p:tgtEl>
                                        <p:attrNameLst>
                                          <p:attrName>ppt_y</p:attrName>
                                        </p:attrNameLst>
                                      </p:cBhvr>
                                      <p:tavLst>
                                        <p:tav tm="0">
                                          <p:val>
                                            <p:strVal val="ppt_y"/>
                                          </p:val>
                                        </p:tav>
                                        <p:tav tm="100000">
                                          <p:val>
                                            <p:strVal val="ppt_y-.1"/>
                                          </p:val>
                                        </p:tav>
                                      </p:tavLst>
                                    </p:anim>
                                    <p:set>
                                      <p:cBhvr>
                                        <p:cTn id="106" dur="1" fill="hold">
                                          <p:stCondLst>
                                            <p:cond delay="499"/>
                                          </p:stCondLst>
                                        </p:cTn>
                                        <p:tgtEl>
                                          <p:spTgt spid="20"/>
                                        </p:tgtEl>
                                        <p:attrNameLst>
                                          <p:attrName>style.visibility</p:attrName>
                                        </p:attrNameLst>
                                      </p:cBhvr>
                                      <p:to>
                                        <p:strVal val="hidden"/>
                                      </p:to>
                                    </p:set>
                                  </p:childTnLst>
                                </p:cTn>
                              </p:par>
                              <p:par>
                                <p:cTn id="107" presetID="42" presetClass="entr" presetSubtype="0" fill="hold" grpId="1" nodeType="withEffect">
                                  <p:stCondLst>
                                    <p:cond delay="50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anim calcmode="lin" valueType="num">
                                      <p:cBhvr>
                                        <p:cTn id="110" dur="500" fill="hold"/>
                                        <p:tgtEl>
                                          <p:spTgt spid="21"/>
                                        </p:tgtEl>
                                        <p:attrNameLst>
                                          <p:attrName>ppt_x</p:attrName>
                                        </p:attrNameLst>
                                      </p:cBhvr>
                                      <p:tavLst>
                                        <p:tav tm="0">
                                          <p:val>
                                            <p:strVal val="#ppt_x"/>
                                          </p:val>
                                        </p:tav>
                                        <p:tav tm="100000">
                                          <p:val>
                                            <p:strVal val="#ppt_x"/>
                                          </p:val>
                                        </p:tav>
                                      </p:tavLst>
                                    </p:anim>
                                    <p:anim calcmode="lin" valueType="num">
                                      <p:cBhvr>
                                        <p:cTn id="111" dur="500" fill="hold"/>
                                        <p:tgtEl>
                                          <p:spTgt spid="21"/>
                                        </p:tgtEl>
                                        <p:attrNameLst>
                                          <p:attrName>ppt_y</p:attrName>
                                        </p:attrNameLst>
                                      </p:cBhvr>
                                      <p:tavLst>
                                        <p:tav tm="0">
                                          <p:val>
                                            <p:strVal val="#ppt_y+.1"/>
                                          </p:val>
                                        </p:tav>
                                        <p:tav tm="100000">
                                          <p:val>
                                            <p:strVal val="#ppt_y"/>
                                          </p:val>
                                        </p:tav>
                                      </p:tavLst>
                                    </p:anim>
                                  </p:childTnLst>
                                </p:cTn>
                              </p:par>
                              <p:par>
                                <p:cTn id="112" presetID="22" presetClass="exit" presetSubtype="4" fill="hold" nodeType="withEffect">
                                  <p:stCondLst>
                                    <p:cond delay="500"/>
                                  </p:stCondLst>
                                  <p:childTnLst>
                                    <p:animEffect transition="out" filter="wipe(down)">
                                      <p:cBhvr>
                                        <p:cTn id="113" dur="500"/>
                                        <p:tgtEl>
                                          <p:spTgt spid="25"/>
                                        </p:tgtEl>
                                      </p:cBhvr>
                                    </p:animEffect>
                                    <p:set>
                                      <p:cBhvr>
                                        <p:cTn id="114" dur="1" fill="hold">
                                          <p:stCondLst>
                                            <p:cond delay="499"/>
                                          </p:stCondLst>
                                        </p:cTn>
                                        <p:tgtEl>
                                          <p:spTgt spid="25"/>
                                        </p:tgtEl>
                                        <p:attrNameLst>
                                          <p:attrName>style.visibility</p:attrName>
                                        </p:attrNameLst>
                                      </p:cBhvr>
                                      <p:to>
                                        <p:strVal val="hidden"/>
                                      </p:to>
                                    </p:set>
                                  </p:childTnLst>
                                </p:cTn>
                              </p:par>
                              <p:par>
                                <p:cTn id="115" presetID="22" presetClass="entr" presetSubtype="4" fill="hold" nodeType="withEffect">
                                  <p:stCondLst>
                                    <p:cond delay="500"/>
                                  </p:stCondLst>
                                  <p:childTnLst>
                                    <p:set>
                                      <p:cBhvr>
                                        <p:cTn id="116" dur="1" fill="hold">
                                          <p:stCondLst>
                                            <p:cond delay="0"/>
                                          </p:stCondLst>
                                        </p:cTn>
                                        <p:tgtEl>
                                          <p:spTgt spid="1026"/>
                                        </p:tgtEl>
                                        <p:attrNameLst>
                                          <p:attrName>style.visibility</p:attrName>
                                        </p:attrNameLst>
                                      </p:cBhvr>
                                      <p:to>
                                        <p:strVal val="visible"/>
                                      </p:to>
                                    </p:set>
                                    <p:animEffect transition="in" filter="wipe(down)">
                                      <p:cBhvr>
                                        <p:cTn id="117" dur="500"/>
                                        <p:tgtEl>
                                          <p:spTgt spid="1026"/>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grpId="3" nodeType="clickEffect">
                                  <p:stCondLst>
                                    <p:cond delay="0"/>
                                  </p:stCondLst>
                                  <p:childTnLst>
                                    <p:animMotion origin="layout" path="M 1.94444E-6 0.31667 L 1.94444E-6 0.35 " pathEditMode="relative" rAng="0" ptsTypes="AA">
                                      <p:cBhvr>
                                        <p:cTn id="121" dur="2000" fill="hold"/>
                                        <p:tgtEl>
                                          <p:spTgt spid="8"/>
                                        </p:tgtEl>
                                        <p:attrNameLst>
                                          <p:attrName>ppt_x</p:attrName>
                                          <p:attrName>ppt_y</p:attrName>
                                        </p:attrNameLst>
                                      </p:cBhvr>
                                      <p:rCtr x="0" y="1667"/>
                                    </p:animMotion>
                                  </p:childTnLst>
                                </p:cTn>
                              </p:par>
                              <p:par>
                                <p:cTn id="122" presetID="10" presetClass="exit" presetSubtype="0" fill="hold" grpId="1" nodeType="withEffect">
                                  <p:stCondLst>
                                    <p:cond delay="0"/>
                                  </p:stCondLst>
                                  <p:childTnLst>
                                    <p:animEffect transition="out" filter="fade">
                                      <p:cBhvr>
                                        <p:cTn id="123" dur="500"/>
                                        <p:tgtEl>
                                          <p:spTgt spid="37"/>
                                        </p:tgtEl>
                                      </p:cBhvr>
                                    </p:animEffect>
                                    <p:set>
                                      <p:cBhvr>
                                        <p:cTn id="124" dur="1" fill="hold">
                                          <p:stCondLst>
                                            <p:cond delay="499"/>
                                          </p:stCondLst>
                                        </p:cTn>
                                        <p:tgtEl>
                                          <p:spTgt spid="37"/>
                                        </p:tgtEl>
                                        <p:attrNameLst>
                                          <p:attrName>style.visibility</p:attrName>
                                        </p:attrNameLst>
                                      </p:cBhvr>
                                      <p:to>
                                        <p:strVal val="hidden"/>
                                      </p:to>
                                    </p:set>
                                  </p:childTnLst>
                                </p:cTn>
                              </p:par>
                              <p:par>
                                <p:cTn id="125" presetID="47" presetClass="exit" presetSubtype="0" fill="hold" grpId="0" nodeType="withEffect">
                                  <p:stCondLst>
                                    <p:cond delay="0"/>
                                  </p:stCondLst>
                                  <p:childTnLst>
                                    <p:animEffect transition="out" filter="fade">
                                      <p:cBhvr>
                                        <p:cTn id="126" dur="500"/>
                                        <p:tgtEl>
                                          <p:spTgt spid="21"/>
                                        </p:tgtEl>
                                      </p:cBhvr>
                                    </p:animEffect>
                                    <p:anim calcmode="lin" valueType="num">
                                      <p:cBhvr>
                                        <p:cTn id="127" dur="500"/>
                                        <p:tgtEl>
                                          <p:spTgt spid="21"/>
                                        </p:tgtEl>
                                        <p:attrNameLst>
                                          <p:attrName>ppt_x</p:attrName>
                                        </p:attrNameLst>
                                      </p:cBhvr>
                                      <p:tavLst>
                                        <p:tav tm="0">
                                          <p:val>
                                            <p:strVal val="ppt_x"/>
                                          </p:val>
                                        </p:tav>
                                        <p:tav tm="100000">
                                          <p:val>
                                            <p:strVal val="ppt_x"/>
                                          </p:val>
                                        </p:tav>
                                      </p:tavLst>
                                    </p:anim>
                                    <p:anim calcmode="lin" valueType="num">
                                      <p:cBhvr>
                                        <p:cTn id="128" dur="500"/>
                                        <p:tgtEl>
                                          <p:spTgt spid="21"/>
                                        </p:tgtEl>
                                        <p:attrNameLst>
                                          <p:attrName>ppt_y</p:attrName>
                                        </p:attrNameLst>
                                      </p:cBhvr>
                                      <p:tavLst>
                                        <p:tav tm="0">
                                          <p:val>
                                            <p:strVal val="ppt_y"/>
                                          </p:val>
                                        </p:tav>
                                        <p:tav tm="100000">
                                          <p:val>
                                            <p:strVal val="ppt_y-.1"/>
                                          </p:val>
                                        </p:tav>
                                      </p:tavLst>
                                    </p:anim>
                                    <p:set>
                                      <p:cBhvr>
                                        <p:cTn id="129" dur="1" fill="hold">
                                          <p:stCondLst>
                                            <p:cond delay="499"/>
                                          </p:stCondLst>
                                        </p:cTn>
                                        <p:tgtEl>
                                          <p:spTgt spid="21"/>
                                        </p:tgtEl>
                                        <p:attrNameLst>
                                          <p:attrName>style.visibility</p:attrName>
                                        </p:attrNameLst>
                                      </p:cBhvr>
                                      <p:to>
                                        <p:strVal val="hidden"/>
                                      </p:to>
                                    </p:set>
                                  </p:childTnLst>
                                </p:cTn>
                              </p:par>
                              <p:par>
                                <p:cTn id="130" presetID="42" presetClass="entr" presetSubtype="0"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fade">
                                      <p:cBhvr>
                                        <p:cTn id="132" dur="500"/>
                                        <p:tgtEl>
                                          <p:spTgt spid="22"/>
                                        </p:tgtEl>
                                      </p:cBhvr>
                                    </p:animEffect>
                                    <p:anim calcmode="lin" valueType="num">
                                      <p:cBhvr>
                                        <p:cTn id="133" dur="500" fill="hold"/>
                                        <p:tgtEl>
                                          <p:spTgt spid="22"/>
                                        </p:tgtEl>
                                        <p:attrNameLst>
                                          <p:attrName>ppt_x</p:attrName>
                                        </p:attrNameLst>
                                      </p:cBhvr>
                                      <p:tavLst>
                                        <p:tav tm="0">
                                          <p:val>
                                            <p:strVal val="#ppt_x"/>
                                          </p:val>
                                        </p:tav>
                                        <p:tav tm="100000">
                                          <p:val>
                                            <p:strVal val="#ppt_x"/>
                                          </p:val>
                                        </p:tav>
                                      </p:tavLst>
                                    </p:anim>
                                    <p:anim calcmode="lin" valueType="num">
                                      <p:cBhvr>
                                        <p:cTn id="134" dur="500" fill="hold"/>
                                        <p:tgtEl>
                                          <p:spTgt spid="22"/>
                                        </p:tgtEl>
                                        <p:attrNameLst>
                                          <p:attrName>ppt_y</p:attrName>
                                        </p:attrNameLst>
                                      </p:cBhvr>
                                      <p:tavLst>
                                        <p:tav tm="0">
                                          <p:val>
                                            <p:strVal val="#ppt_y+.1"/>
                                          </p:val>
                                        </p:tav>
                                        <p:tav tm="100000">
                                          <p:val>
                                            <p:strVal val="#ppt_y"/>
                                          </p:val>
                                        </p:tav>
                                      </p:tavLst>
                                    </p:anim>
                                  </p:childTnLst>
                                </p:cTn>
                              </p:par>
                              <p:par>
                                <p:cTn id="135" presetID="22" presetClass="exit" presetSubtype="4" fill="hold" nodeType="withEffect">
                                  <p:stCondLst>
                                    <p:cond delay="0"/>
                                  </p:stCondLst>
                                  <p:childTnLst>
                                    <p:animEffect transition="out" filter="wipe(down)">
                                      <p:cBhvr>
                                        <p:cTn id="136" dur="500"/>
                                        <p:tgtEl>
                                          <p:spTgt spid="1026"/>
                                        </p:tgtEl>
                                      </p:cBhvr>
                                    </p:animEffect>
                                    <p:set>
                                      <p:cBhvr>
                                        <p:cTn id="137" dur="1" fill="hold">
                                          <p:stCondLst>
                                            <p:cond delay="499"/>
                                          </p:stCondLst>
                                        </p:cTn>
                                        <p:tgtEl>
                                          <p:spTgt spid="1026"/>
                                        </p:tgtEl>
                                        <p:attrNameLst>
                                          <p:attrName>style.visibility</p:attrName>
                                        </p:attrNameLst>
                                      </p:cBhvr>
                                      <p:to>
                                        <p:strVal val="hidden"/>
                                      </p:to>
                                    </p:set>
                                  </p:childTnLst>
                                </p:cTn>
                              </p:par>
                              <p:par>
                                <p:cTn id="138" presetID="22" presetClass="entr" presetSubtype="4" fill="hold" nodeType="withEffect">
                                  <p:stCondLst>
                                    <p:cond delay="0"/>
                                  </p:stCondLst>
                                  <p:childTnLst>
                                    <p:set>
                                      <p:cBhvr>
                                        <p:cTn id="139" dur="1" fill="hold">
                                          <p:stCondLst>
                                            <p:cond delay="0"/>
                                          </p:stCondLst>
                                        </p:cTn>
                                        <p:tgtEl>
                                          <p:spTgt spid="1027"/>
                                        </p:tgtEl>
                                        <p:attrNameLst>
                                          <p:attrName>style.visibility</p:attrName>
                                        </p:attrNameLst>
                                      </p:cBhvr>
                                      <p:to>
                                        <p:strVal val="visible"/>
                                      </p:to>
                                    </p:set>
                                    <p:animEffect transition="in" filter="wipe(down)">
                                      <p:cBhvr>
                                        <p:cTn id="140" dur="500"/>
                                        <p:tgtEl>
                                          <p:spTgt spid="1027"/>
                                        </p:tgtEl>
                                      </p:cBhvr>
                                    </p:animEffect>
                                  </p:childTnLst>
                                </p:cTn>
                              </p:par>
                              <p:par>
                                <p:cTn id="141" presetID="10" presetClass="entr" presetSubtype="0" fill="hold" grpId="0" nodeType="withEffect">
                                  <p:stCondLst>
                                    <p:cond delay="50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8" grpId="2" animBg="1"/>
      <p:bldP spid="8" grpId="3" animBg="1"/>
      <p:bldP spid="13" grpId="0"/>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37" grpId="0"/>
      <p:bldP spid="37" grpId="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dirty="0"/>
              <a:t>Animals don’t digest all the food that they eat</a:t>
            </a:r>
          </a:p>
        </p:txBody>
      </p:sp>
      <p:sp>
        <p:nvSpPr>
          <p:cNvPr id="3" name="Slide Number Placeholder 2"/>
          <p:cNvSpPr>
            <a:spLocks noGrp="1"/>
          </p:cNvSpPr>
          <p:nvPr>
            <p:ph type="sldNum" sz="quarter" idx="12"/>
          </p:nvPr>
        </p:nvSpPr>
        <p:spPr/>
        <p:txBody>
          <a:bodyPr/>
          <a:lstStyle/>
          <a:p>
            <a:pPr>
              <a:defRPr/>
            </a:pPr>
            <a:fld id="{9EE8E013-6711-4AED-964D-A11B2D22E240}" type="slidenum">
              <a:rPr lang="en-US"/>
              <a:pPr>
                <a:defRPr/>
              </a:pPr>
              <a:t>5</a:t>
            </a:fld>
            <a:endParaRPr lang="en-US"/>
          </a:p>
        </p:txBody>
      </p:sp>
      <p:sp>
        <p:nvSpPr>
          <p:cNvPr id="5" name="Title 1"/>
          <p:cNvSpPr txBox="1">
            <a:spLocks/>
          </p:cNvSpPr>
          <p:nvPr/>
        </p:nvSpPr>
        <p:spPr>
          <a:xfrm>
            <a:off x="5211764" y="1776413"/>
            <a:ext cx="3475037" cy="4425950"/>
          </a:xfrm>
          <a:prstGeom prst="rect">
            <a:avLst/>
          </a:prstGeom>
        </p:spPr>
        <p:txBody>
          <a:bodyPr lIns="91425" tIns="45712" rIns="91425" bIns="45712"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dirty="0" smtClean="0"/>
              <a:t>Our digestive systems cannot break down some large organic molecules (such as fiber).</a:t>
            </a:r>
          </a:p>
          <a:p>
            <a:pPr algn="l">
              <a:defRPr/>
            </a:pPr>
            <a:endParaRPr lang="en-US" dirty="0" smtClean="0"/>
          </a:p>
          <a:p>
            <a:pPr algn="l">
              <a:defRPr/>
            </a:pPr>
            <a:r>
              <a:rPr lang="en-US" dirty="0" smtClean="0"/>
              <a:t>These molecules leave our bodies as feces.</a:t>
            </a:r>
            <a:endParaRPr lang="en-US" dirty="0"/>
          </a:p>
        </p:txBody>
      </p:sp>
      <p:pic>
        <p:nvPicPr>
          <p:cNvPr id="24581" name="co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976" y="2012951"/>
            <a:ext cx="5281613"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arrows"/>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61976" y="2013086"/>
            <a:ext cx="5281613" cy="3025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rotein"/>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943351" y="4606261"/>
            <a:ext cx="1209675" cy="560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37101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0" presetClass="path" presetSubtype="0" repeatCount="indefinite" accel="50000" decel="50000" fill="hold" nodeType="withEffect">
                                  <p:stCondLst>
                                    <p:cond delay="0"/>
                                  </p:stCondLst>
                                  <p:childTnLst>
                                    <p:animMotion origin="layout" path="M 4.16667E-6 0 C -0.00747 -0.02593 -0.02171 -0.10625 -0.0448 -0.15556 C -0.06789 -0.20486 -0.10643 -0.2706 -0.13907 -0.29653 C -0.17171 -0.32245 -0.22188 -0.31898 -0.24063 -0.31111 C -0.25938 -0.30324 -0.2441 -0.25903 -0.25157 -0.24861 C -0.25903 -0.23819 -0.27778 -0.23958 -0.28542 -0.24861 C -0.29306 -0.25764 -0.3 -0.28634 -0.2974 -0.30278 C -0.2948 -0.31921 -0.26997 -0.33958 -0.2698 -0.34792 C -0.26962 -0.35625 -0.28924 -0.35741 -0.29688 -0.35278 C -0.30452 -0.34815 -0.31094 -0.32384 -0.31615 -0.31944 C -0.32136 -0.31505 -0.32882 -0.31875 -0.32761 -0.32639 C -0.32639 -0.33403 -0.30157 -0.35463 -0.30834 -0.36528 C -0.31511 -0.37593 -0.35174 -0.4044 -0.36875 -0.38958 C -0.38577 -0.37477 -0.40174 -0.29931 -0.41042 -0.27569 " pathEditMode="relative" rAng="0" ptsTypes="aaaaaaaaaaaaaa">
                                      <p:cBhvr>
                                        <p:cTn id="8" dur="8000" fill="hold"/>
                                        <p:tgtEl>
                                          <p:spTgt spid="8"/>
                                        </p:tgtEl>
                                        <p:attrNameLst>
                                          <p:attrName>ppt_x</p:attrName>
                                          <p:attrName>ppt_y</p:attrName>
                                        </p:attrNameLst>
                                      </p:cBhvr>
                                      <p:rCtr x="-20521" y="-20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raig Douglas\My Documents\for JJ\Visual Teaching Tools\Animal\food use flow chart.png"/>
          <p:cNvPicPr>
            <a:picLocks noChangeAspect="1" noChangeArrowheads="1"/>
          </p:cNvPicPr>
          <p:nvPr/>
        </p:nvPicPr>
        <p:blipFill rotWithShape="1">
          <a:blip r:embed="rId3">
            <a:extLst>
              <a:ext uri="{28A0092B-C50C-407E-A947-70E740481C1C}">
                <a14:useLocalDpi xmlns:a14="http://schemas.microsoft.com/office/drawing/2010/main" val="0"/>
              </a:ext>
            </a:extLst>
          </a:blip>
          <a:srcRect l="4447" t="6493" r="4447" b="6517"/>
          <a:stretch/>
        </p:blipFill>
        <p:spPr bwMode="auto">
          <a:xfrm>
            <a:off x="457201" y="457201"/>
            <a:ext cx="8229600" cy="5954713"/>
          </a:xfrm>
          <a:prstGeom prst="rect">
            <a:avLst/>
          </a:prstGeom>
          <a:noFill/>
          <a:extLst>
            <a:ext uri="{909E8E84-426E-40dd-AFC4-6F175D3DCCD1}">
              <a14:hiddenFill xmlns:a14="http://schemas.microsoft.com/office/drawing/2010/main" xmlns="">
                <a:solidFill>
                  <a:srgbClr val="FFFFFF"/>
                </a:solidFill>
              </a14:hiddenFill>
            </a:ext>
          </a:extLst>
        </p:spPr>
      </p:pic>
      <p:sp>
        <p:nvSpPr>
          <p:cNvPr id="15363" name="Title 1"/>
          <p:cNvSpPr>
            <a:spLocks noGrp="1"/>
          </p:cNvSpPr>
          <p:nvPr>
            <p:ph type="title"/>
          </p:nvPr>
        </p:nvSpPr>
        <p:spPr>
          <a:gradFill>
            <a:gsLst>
              <a:gs pos="75000">
                <a:srgbClr val="FFFFFF">
                  <a:alpha val="50000"/>
                </a:srgbClr>
              </a:gs>
              <a:gs pos="100000">
                <a:schemeClr val="bg1">
                  <a:alpha val="0"/>
                </a:schemeClr>
              </a:gs>
            </a:gsLst>
            <a:lin ang="5400000" scaled="0"/>
          </a:gradFill>
        </p:spPr>
        <p:txBody>
          <a:bodyPr>
            <a:normAutofit fontScale="90000"/>
          </a:bodyPr>
          <a:lstStyle/>
          <a:p>
            <a:r>
              <a:rPr lang="en-US" dirty="0" smtClean="0"/>
              <a:t>Animal cells use digested </a:t>
            </a:r>
            <a:r>
              <a:rPr lang="en-US" dirty="0"/>
              <a:t>food </a:t>
            </a:r>
            <a:r>
              <a:rPr lang="en-US" dirty="0" smtClean="0"/>
              <a:t>in </a:t>
            </a:r>
            <a:r>
              <a:rPr lang="en-US" dirty="0"/>
              <a:t>two ways</a:t>
            </a:r>
            <a:endParaRPr lang="en-US" altLang="en-US" dirty="0" smtClean="0"/>
          </a:p>
        </p:txBody>
      </p:sp>
      <p:sp>
        <p:nvSpPr>
          <p:cNvPr id="3" name="Slide Number Placeholder 2"/>
          <p:cNvSpPr>
            <a:spLocks noGrp="1"/>
          </p:cNvSpPr>
          <p:nvPr>
            <p:ph type="sldNum" sz="quarter" idx="12"/>
          </p:nvPr>
        </p:nvSpPr>
        <p:spPr/>
        <p:txBody>
          <a:bodyPr/>
          <a:lstStyle/>
          <a:p>
            <a:pPr>
              <a:defRPr/>
            </a:pPr>
            <a:fld id="{776E580A-82DC-4D67-9964-BF262C600765}" type="slidenum">
              <a:rPr lang="en-US"/>
              <a:pPr>
                <a:defRPr/>
              </a:pPr>
              <a:t>6</a:t>
            </a:fld>
            <a:endParaRPr lang="en-US"/>
          </a:p>
        </p:txBody>
      </p:sp>
      <p:sp>
        <p:nvSpPr>
          <p:cNvPr id="15365" name="TextBox 4"/>
          <p:cNvSpPr txBox="1">
            <a:spLocks noChangeArrowheads="1"/>
          </p:cNvSpPr>
          <p:nvPr/>
        </p:nvSpPr>
        <p:spPr bwMode="auto">
          <a:xfrm>
            <a:off x="1116013" y="3153376"/>
            <a:ext cx="812362" cy="461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dirty="0"/>
              <a:t>Food</a:t>
            </a:r>
          </a:p>
        </p:txBody>
      </p:sp>
      <p:sp>
        <p:nvSpPr>
          <p:cNvPr id="15366" name="TextBox 6"/>
          <p:cNvSpPr txBox="1">
            <a:spLocks noChangeArrowheads="1"/>
          </p:cNvSpPr>
          <p:nvPr/>
        </p:nvSpPr>
        <p:spPr bwMode="auto">
          <a:xfrm>
            <a:off x="3798888" y="3153376"/>
            <a:ext cx="1358485" cy="461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dirty="0"/>
              <a:t>Digestion</a:t>
            </a:r>
          </a:p>
        </p:txBody>
      </p:sp>
      <p:sp>
        <p:nvSpPr>
          <p:cNvPr id="15367" name="TextBox 8"/>
          <p:cNvSpPr txBox="1">
            <a:spLocks noChangeArrowheads="1"/>
          </p:cNvSpPr>
          <p:nvPr/>
        </p:nvSpPr>
        <p:spPr bwMode="auto">
          <a:xfrm>
            <a:off x="6602930" y="1733550"/>
            <a:ext cx="1735691" cy="120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a:t>Materials</a:t>
            </a:r>
            <a:br>
              <a:rPr lang="en-US" altLang="en-US" sz="2400"/>
            </a:br>
            <a:r>
              <a:rPr lang="en-US" altLang="en-US" sz="2400"/>
              <a:t>for growth:</a:t>
            </a:r>
            <a:br>
              <a:rPr lang="en-US" altLang="en-US" sz="2400"/>
            </a:br>
            <a:r>
              <a:rPr lang="en-US" altLang="en-US" sz="2400"/>
              <a:t>Biosynthesis</a:t>
            </a:r>
          </a:p>
        </p:txBody>
      </p:sp>
      <p:sp>
        <p:nvSpPr>
          <p:cNvPr id="15368" name="TextBox 10"/>
          <p:cNvSpPr txBox="1">
            <a:spLocks noChangeArrowheads="1"/>
          </p:cNvSpPr>
          <p:nvPr/>
        </p:nvSpPr>
        <p:spPr bwMode="auto">
          <a:xfrm>
            <a:off x="6696780" y="3803650"/>
            <a:ext cx="1547990" cy="120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2" rIns="91425" bIns="4571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a:t>Energy:</a:t>
            </a:r>
            <a:br>
              <a:rPr lang="en-US" altLang="en-US" sz="2400"/>
            </a:br>
            <a:r>
              <a:rPr lang="en-US" altLang="en-US" sz="2400"/>
              <a:t>Cellular </a:t>
            </a:r>
            <a:br>
              <a:rPr lang="en-US" altLang="en-US" sz="2400"/>
            </a:br>
            <a:r>
              <a:rPr lang="en-US" altLang="en-US" sz="2400"/>
              <a:t>respiration</a:t>
            </a:r>
          </a:p>
        </p:txBody>
      </p:sp>
    </p:spTree>
    <p:extLst>
      <p:ext uri="{BB962C8B-B14F-4D97-AF65-F5344CB8AC3E}">
        <p14:creationId xmlns:p14="http://schemas.microsoft.com/office/powerpoint/2010/main" val="1750613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a Different Animal</a:t>
            </a:r>
            <a:endParaRPr lang="en-US" dirty="0"/>
          </a:p>
        </p:txBody>
      </p:sp>
      <p:sp>
        <p:nvSpPr>
          <p:cNvPr id="3" name="Content Placeholder 2"/>
          <p:cNvSpPr>
            <a:spLocks noGrp="1"/>
          </p:cNvSpPr>
          <p:nvPr>
            <p:ph idx="1"/>
          </p:nvPr>
        </p:nvSpPr>
        <p:spPr>
          <a:xfrm>
            <a:off x="457200" y="1504826"/>
            <a:ext cx="8229600" cy="439747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You will now explain how a different animal uses food to grow, move and function.  Here are the animals:</a:t>
            </a:r>
          </a:p>
          <a:p>
            <a:pPr defTabSz="914400">
              <a:spcBef>
                <a:spcPts val="0"/>
              </a:spcBef>
            </a:pPr>
            <a:r>
              <a:rPr lang="en-US" dirty="0" smtClean="0"/>
              <a:t>A bird</a:t>
            </a:r>
          </a:p>
          <a:p>
            <a:pPr defTabSz="914400">
              <a:spcBef>
                <a:spcPts val="0"/>
              </a:spcBef>
            </a:pPr>
            <a:r>
              <a:rPr lang="en-US" dirty="0" smtClean="0"/>
              <a:t>A mealworm</a:t>
            </a:r>
          </a:p>
          <a:p>
            <a:pPr defTabSz="914400">
              <a:spcBef>
                <a:spcPts val="0"/>
              </a:spcBef>
            </a:pPr>
            <a:r>
              <a:rPr lang="en-US" dirty="0" smtClean="0"/>
              <a:t>A fish</a:t>
            </a:r>
          </a:p>
          <a:p>
            <a:pPr defTabSz="914400">
              <a:spcBef>
                <a:spcPts val="0"/>
              </a:spcBef>
            </a:pPr>
            <a:r>
              <a:rPr lang="en-US" dirty="0" smtClean="0"/>
              <a:t>A dog</a:t>
            </a:r>
          </a:p>
          <a:p>
            <a:pPr defTabSz="914400">
              <a:spcBef>
                <a:spcPts val="0"/>
              </a:spcBef>
            </a:pPr>
            <a:r>
              <a:rPr lang="en-US" dirty="0" smtClean="0"/>
              <a:t>A boy</a:t>
            </a:r>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7</a:t>
            </a:fld>
            <a:endParaRPr lang="en-US"/>
          </a:p>
        </p:txBody>
      </p:sp>
    </p:spTree>
    <p:extLst>
      <p:ext uri="{BB962C8B-B14F-4D97-AF65-F5344CB8AC3E}">
        <p14:creationId xmlns:p14="http://schemas.microsoft.com/office/powerpoint/2010/main" val="151641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92153"/>
            <a:ext cx="8229600" cy="992402"/>
          </a:xfrm>
        </p:spPr>
        <p:txBody>
          <a:bodyPr/>
          <a:lstStyle/>
          <a:p>
            <a:r>
              <a:rPr lang="en-US" dirty="0" smtClean="0"/>
              <a:t>Drawing and Labeling Arrows</a:t>
            </a:r>
            <a:endParaRPr lang="en-US" dirty="0"/>
          </a:p>
        </p:txBody>
      </p:sp>
      <p:sp>
        <p:nvSpPr>
          <p:cNvPr id="5" name="Content Placeholder 4"/>
          <p:cNvSpPr>
            <a:spLocks noGrp="1"/>
          </p:cNvSpPr>
          <p:nvPr>
            <p:ph idx="1"/>
          </p:nvPr>
        </p:nvSpPr>
        <p:spPr>
          <a:xfrm>
            <a:off x="457200" y="1324665"/>
            <a:ext cx="8229600" cy="5452034"/>
          </a:xfrm>
        </p:spPr>
        <p:txBody>
          <a:bodyPr>
            <a:normAutofit fontScale="85000" lnSpcReduction="20000"/>
          </a:bodyPr>
          <a:lstStyle/>
          <a:p>
            <a:r>
              <a:rPr lang="en-US" dirty="0"/>
              <a:t>All animals use digestion, cellular respiration, and biosynthesis to grow, move, and function. </a:t>
            </a:r>
            <a:endParaRPr lang="en-US" dirty="0" smtClean="0"/>
          </a:p>
          <a:p>
            <a:pPr marL="0" indent="0">
              <a:buNone/>
            </a:pPr>
            <a:r>
              <a:rPr lang="en-US" b="1" dirty="0" smtClean="0"/>
              <a:t>Drawing </a:t>
            </a:r>
            <a:r>
              <a:rPr lang="en-US" b="1" dirty="0"/>
              <a:t>and labeling arrows</a:t>
            </a:r>
            <a:r>
              <a:rPr lang="en-US" dirty="0"/>
              <a:t>:	</a:t>
            </a:r>
          </a:p>
          <a:p>
            <a:pPr marL="514350" lvl="0" indent="-514350">
              <a:buFont typeface="+mj-lt"/>
              <a:buAutoNum type="arabicPeriod"/>
            </a:pPr>
            <a:r>
              <a:rPr lang="en-US" dirty="0"/>
              <a:t>Draw lines from the cell pictures to the </a:t>
            </a:r>
            <a:r>
              <a:rPr lang="en-US" dirty="0" smtClean="0"/>
              <a:t>animal’s picture </a:t>
            </a:r>
            <a:r>
              <a:rPr lang="en-US" dirty="0"/>
              <a:t>to show the location of each cell in the </a:t>
            </a:r>
            <a:r>
              <a:rPr lang="en-US" dirty="0" smtClean="0"/>
              <a:t>animal’s body</a:t>
            </a:r>
            <a:r>
              <a:rPr lang="en-US" dirty="0"/>
              <a:t>.</a:t>
            </a:r>
          </a:p>
          <a:p>
            <a:pPr marL="514350" lvl="0" indent="-514350">
              <a:buFont typeface="+mj-lt"/>
              <a:buAutoNum type="arabicPeriod"/>
            </a:pPr>
            <a:r>
              <a:rPr lang="en-US" dirty="0"/>
              <a:t>Draw arrows to show how carbon-containing molecules move through the </a:t>
            </a:r>
            <a:r>
              <a:rPr lang="en-US" dirty="0" smtClean="0"/>
              <a:t>animal’s body </a:t>
            </a:r>
            <a:r>
              <a:rPr lang="en-US" dirty="0"/>
              <a:t>for each cell to perform its process</a:t>
            </a:r>
            <a:r>
              <a:rPr lang="en-US" dirty="0" smtClean="0"/>
              <a:t>.</a:t>
            </a:r>
            <a:endParaRPr lang="en-US" dirty="0"/>
          </a:p>
          <a:p>
            <a:pPr marL="514350" lvl="0" indent="-514350">
              <a:buFont typeface="+mj-lt"/>
              <a:buAutoNum type="arabicPeriod"/>
            </a:pPr>
            <a:r>
              <a:rPr lang="en-US" dirty="0"/>
              <a:t>Draw arrows into, through, or out of the dark-bordered cells to show how molecules move for the cell’s process.</a:t>
            </a:r>
          </a:p>
          <a:p>
            <a:pPr marL="514350" lvl="0" indent="-514350">
              <a:buFont typeface="+mj-lt"/>
              <a:buAutoNum type="arabicPeriod"/>
            </a:pPr>
            <a:r>
              <a:rPr lang="en-US" dirty="0"/>
              <a:t>Label the arrows with the kind of molecule (large organic, small organic, CO</a:t>
            </a:r>
            <a:r>
              <a:rPr lang="en-US" baseline="-25000" dirty="0"/>
              <a:t>2</a:t>
            </a:r>
            <a:r>
              <a:rPr lang="en-US" dirty="0"/>
              <a:t>).</a:t>
            </a:r>
          </a:p>
        </p:txBody>
      </p:sp>
      <p:sp>
        <p:nvSpPr>
          <p:cNvPr id="2" name="Slide Number Placeholder 1"/>
          <p:cNvSpPr>
            <a:spLocks noGrp="1"/>
          </p:cNvSpPr>
          <p:nvPr>
            <p:ph type="sldNum" sz="quarter" idx="12"/>
          </p:nvPr>
        </p:nvSpPr>
        <p:spPr/>
        <p:txBody>
          <a:bodyPr/>
          <a:lstStyle/>
          <a:p>
            <a:fld id="{D3A1C050-F6FE-0E43-A9D0-F8EEADE3D1E4}" type="slidenum">
              <a:rPr lang="en-US" smtClean="0"/>
              <a:pPr/>
              <a:t>8</a:t>
            </a:fld>
            <a:endParaRPr lang="en-US"/>
          </a:p>
        </p:txBody>
      </p:sp>
    </p:spTree>
    <p:extLst>
      <p:ext uri="{BB962C8B-B14F-4D97-AF65-F5344CB8AC3E}">
        <p14:creationId xmlns:p14="http://schemas.microsoft.com/office/powerpoint/2010/main" val="1479335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Ideas with a Partner</a:t>
            </a:r>
          </a:p>
        </p:txBody>
      </p:sp>
      <p:sp>
        <p:nvSpPr>
          <p:cNvPr id="6" name="Content Placeholder 5"/>
          <p:cNvSpPr>
            <a:spLocks noGrp="1"/>
          </p:cNvSpPr>
          <p:nvPr>
            <p:ph idx="1"/>
          </p:nvPr>
        </p:nvSpPr>
        <p:spPr/>
        <p:txBody>
          <a:bodyPr/>
          <a:lstStyle/>
          <a:p>
            <a:r>
              <a:rPr lang="en-US" dirty="0"/>
              <a:t>Compare your </a:t>
            </a:r>
            <a:r>
              <a:rPr lang="en-US" dirty="0" smtClean="0"/>
              <a:t>arrows and labels with someone who has the same animal</a:t>
            </a:r>
            <a:endParaRPr lang="en-US" dirty="0"/>
          </a:p>
          <a:p>
            <a:pPr lvl="1"/>
            <a:r>
              <a:rPr lang="en-US" dirty="0"/>
              <a:t>How are they alike?</a:t>
            </a:r>
          </a:p>
          <a:p>
            <a:pPr lvl="1"/>
            <a:r>
              <a:rPr lang="en-US" dirty="0"/>
              <a:t>How are they different?</a:t>
            </a:r>
          </a:p>
          <a:p>
            <a:r>
              <a:rPr lang="en-US" dirty="0" smtClean="0"/>
              <a:t>Consider </a:t>
            </a:r>
            <a:r>
              <a:rPr lang="en-US" dirty="0"/>
              <a:t>making revisions to your </a:t>
            </a:r>
            <a:r>
              <a:rPr lang="en-US" dirty="0" smtClean="0"/>
              <a:t>arrows and labels based </a:t>
            </a:r>
            <a:r>
              <a:rPr lang="en-US" dirty="0"/>
              <a:t>on your conversation with your partner.</a:t>
            </a:r>
          </a:p>
        </p:txBody>
      </p:sp>
      <p:sp>
        <p:nvSpPr>
          <p:cNvPr id="5" name="Slide Number Placeholder 4"/>
          <p:cNvSpPr>
            <a:spLocks noGrp="1"/>
          </p:cNvSpPr>
          <p:nvPr>
            <p:ph type="sldNum" sz="quarter" idx="12"/>
          </p:nvPr>
        </p:nvSpPr>
        <p:spPr/>
        <p:txBody>
          <a:bodyPr/>
          <a:lstStyle/>
          <a:p>
            <a:fld id="{D3A1C050-F6FE-0E43-A9D0-F8EEADE3D1E4}" type="slidenum">
              <a:rPr lang="en-US" sz="1800" kern="0">
                <a:solidFill>
                  <a:sysClr val="windowText" lastClr="000000"/>
                </a:solidFill>
              </a:rPr>
              <a:pPr/>
              <a:t>9</a:t>
            </a:fld>
            <a:endParaRPr lang="en-US" sz="1800" kern="0">
              <a:solidFill>
                <a:sysClr val="windowText" lastClr="000000"/>
              </a:solidFill>
            </a:endParaRPr>
          </a:p>
        </p:txBody>
      </p:sp>
    </p:spTree>
    <p:extLst>
      <p:ext uri="{BB962C8B-B14F-4D97-AF65-F5344CB8AC3E}">
        <p14:creationId xmlns:p14="http://schemas.microsoft.com/office/powerpoint/2010/main" val="611857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1934</TotalTime>
  <Words>2687</Words>
  <Application>Microsoft Office PowerPoint</Application>
  <PresentationFormat>On-screen Show (4:3)</PresentationFormat>
  <Paragraphs>267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宋体</vt:lpstr>
      <vt:lpstr>Arial</vt:lpstr>
      <vt:lpstr>Arial Narrow</vt:lpstr>
      <vt:lpstr>Calibri</vt:lpstr>
      <vt:lpstr>Times New Roman</vt:lpstr>
      <vt:lpstr>Office Theme</vt:lpstr>
      <vt:lpstr>Animals Unit Activity 6.1: Explaining Other Examples of Animals Growing and Moving</vt:lpstr>
      <vt:lpstr>Unit map</vt:lpstr>
      <vt:lpstr>Explaining Movement, Growth, and Functioning in Other Animals</vt:lpstr>
      <vt:lpstr>Animals are made of cells</vt:lpstr>
      <vt:lpstr>Animals don’t digest all the food that they eat</vt:lpstr>
      <vt:lpstr>Animal cells use digested food in two ways</vt:lpstr>
      <vt:lpstr>Explaining a Different Animal</vt:lpstr>
      <vt:lpstr>Drawing and Labeling Arrows</vt:lpstr>
      <vt:lpstr>Comparing Ideas with a Partner</vt:lpstr>
      <vt:lpstr>Check Yourself or Your Partner</vt:lpstr>
      <vt:lpstr>Explaining the Cellular Processes</vt:lpstr>
      <vt:lpstr>PowerPoint Presentation</vt:lpstr>
      <vt:lpstr>Comparing Ideas with a Partner</vt:lpstr>
      <vt:lpstr>Check Yourself or Your Partner</vt:lpstr>
      <vt:lpstr>Revisit Your Initial Ideas</vt:lpstr>
      <vt:lpstr>Revisit the Mealworm Investigation</vt:lpstr>
    </vt:vector>
  </TitlesOfParts>
  <Company>Michigan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Nolan, Alexander</cp:lastModifiedBy>
  <cp:revision>90</cp:revision>
  <dcterms:created xsi:type="dcterms:W3CDTF">2013-03-15T22:46:26Z</dcterms:created>
  <dcterms:modified xsi:type="dcterms:W3CDTF">2017-06-28T17:31:52Z</dcterms:modified>
</cp:coreProperties>
</file>